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1" r:id="rId5"/>
    <p:sldId id="262" r:id="rId6"/>
    <p:sldId id="263" r:id="rId7"/>
    <p:sldId id="264" r:id="rId8"/>
    <p:sldId id="265" r:id="rId9"/>
    <p:sldId id="260" r:id="rId10"/>
    <p:sldId id="282" r:id="rId11"/>
    <p:sldId id="266" r:id="rId12"/>
    <p:sldId id="267" r:id="rId13"/>
    <p:sldId id="283" r:id="rId14"/>
    <p:sldId id="268" r:id="rId15"/>
    <p:sldId id="269" r:id="rId16"/>
    <p:sldId id="270" r:id="rId17"/>
    <p:sldId id="271" r:id="rId18"/>
    <p:sldId id="272" r:id="rId19"/>
    <p:sldId id="273" r:id="rId20"/>
    <p:sldId id="274" r:id="rId21"/>
    <p:sldId id="284" r:id="rId22"/>
    <p:sldId id="275" r:id="rId23"/>
    <p:sldId id="276" r:id="rId24"/>
    <p:sldId id="277" r:id="rId25"/>
    <p:sldId id="278" r:id="rId26"/>
    <p:sldId id="279" r:id="rId27"/>
    <p:sldId id="280" r:id="rId28"/>
    <p:sldId id="281" r:id="rId2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221"/>
    <a:srgbClr val="666377"/>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DD4948-6C0F-BA44-8692-CA7E267FD196}" v="17" dt="2026-04-06T21:23:41.2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755" autoAdjust="0"/>
    <p:restoredTop sz="94660"/>
  </p:normalViewPr>
  <p:slideViewPr>
    <p:cSldViewPr snapToGrid="0">
      <p:cViewPr varScale="1">
        <p:scale>
          <a:sx n="112" d="100"/>
          <a:sy n="112" d="100"/>
        </p:scale>
        <p:origin x="20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pt-BR" dirty="0"/>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01/05/2026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01/05/2026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0B0460-4ED6-1CE3-FAFB-0D303AEE916E}"/>
              </a:ext>
            </a:extLst>
          </p:cNvPr>
          <p:cNvSpPr txBox="1"/>
          <p:nvPr/>
        </p:nvSpPr>
        <p:spPr>
          <a:xfrm>
            <a:off x="7106373" y="497127"/>
            <a:ext cx="2290307" cy="338554"/>
          </a:xfrm>
          <a:prstGeom prst="rect">
            <a:avLst/>
          </a:prstGeom>
          <a:noFill/>
        </p:spPr>
        <p:txBody>
          <a:bodyPr wrap="none" rtlCol="0">
            <a:spAutoFit/>
          </a:bodyPr>
          <a:lstStyle/>
          <a:p>
            <a:pPr algn="r"/>
            <a:r>
              <a:rPr lang="uk-UA" sz="1600" dirty="0">
                <a:solidFill>
                  <a:schemeClr val="bg1"/>
                </a:solidFill>
              </a:rPr>
              <a:t>День жіночого служіння</a:t>
            </a:r>
            <a:endParaRPr lang="pt-BR" sz="1600" dirty="0">
              <a:solidFill>
                <a:schemeClr val="bg1"/>
              </a:solidFill>
            </a:endParaRPr>
          </a:p>
        </p:txBody>
      </p:sp>
      <p:pic>
        <p:nvPicPr>
          <p:cNvPr id="3" name="Picture 2">
            <a:extLst>
              <a:ext uri="{FF2B5EF4-FFF2-40B4-BE49-F238E27FC236}">
                <a16:creationId xmlns:a16="http://schemas.microsoft.com/office/drawing/2014/main" id="{5F8641D0-BE1C-EFE9-BC4E-788D1C82AB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6680" y="527904"/>
            <a:ext cx="386973" cy="277000"/>
          </a:xfrm>
          <a:prstGeom prst="rect">
            <a:avLst/>
          </a:prstGeom>
        </p:spPr>
      </p:pic>
      <p:sp>
        <p:nvSpPr>
          <p:cNvPr id="4" name="TextBox 3">
            <a:extLst>
              <a:ext uri="{FF2B5EF4-FFF2-40B4-BE49-F238E27FC236}">
                <a16:creationId xmlns:a16="http://schemas.microsoft.com/office/drawing/2014/main" id="{20889B2B-8669-A131-C692-C2AB9C525827}"/>
              </a:ext>
            </a:extLst>
          </p:cNvPr>
          <p:cNvSpPr txBox="1"/>
          <p:nvPr/>
        </p:nvSpPr>
        <p:spPr>
          <a:xfrm>
            <a:off x="0" y="3564791"/>
            <a:ext cx="10454185" cy="3293209"/>
          </a:xfrm>
          <a:prstGeom prst="rect">
            <a:avLst/>
          </a:prstGeom>
          <a:noFill/>
        </p:spPr>
        <p:txBody>
          <a:bodyPr wrap="square" rtlCol="0">
            <a:spAutoFit/>
          </a:bodyPr>
          <a:lstStyle/>
          <a:p>
            <a:pPr algn="ctr"/>
            <a:r>
              <a:rPr lang="uk-UA" sz="8800" i="1" dirty="0">
                <a:solidFill>
                  <a:schemeClr val="bg1"/>
                </a:solidFill>
              </a:rPr>
              <a:t>Слухаючи Його</a:t>
            </a:r>
            <a:r>
              <a:rPr lang="pt-BR" sz="8800" i="1" dirty="0">
                <a:solidFill>
                  <a:schemeClr val="bg1"/>
                </a:solidFill>
              </a:rPr>
              <a:t>       </a:t>
            </a:r>
            <a:endParaRPr lang="uk-UA" sz="8800" i="1" dirty="0">
              <a:solidFill>
                <a:schemeClr val="bg1"/>
              </a:solidFill>
            </a:endParaRPr>
          </a:p>
          <a:p>
            <a:pPr algn="ctr"/>
            <a:r>
              <a:rPr lang="uk-UA" sz="3200" b="1" i="1" dirty="0">
                <a:solidFill>
                  <a:schemeClr val="bg1"/>
                </a:solidFill>
                <a:latin typeface="+mj-lt"/>
              </a:rPr>
              <a:t>Божий голос і покликання в нашому житті</a:t>
            </a:r>
            <a:endParaRPr lang="pt-BR" sz="3200" b="1" i="1" dirty="0">
              <a:solidFill>
                <a:schemeClr val="bg1"/>
              </a:solidFill>
              <a:latin typeface="+mj-lt"/>
            </a:endParaRPr>
          </a:p>
          <a:p>
            <a:pPr algn="ctr"/>
            <a:endParaRPr lang="pt-BR" sz="8800" dirty="0">
              <a:latin typeface="Rastanty Cortez" panose="020F0502020204030204" pitchFamily="2" charset="0"/>
            </a:endParaRPr>
          </a:p>
        </p:txBody>
      </p:sp>
      <p:sp>
        <p:nvSpPr>
          <p:cNvPr id="2" name="TextBox 1">
            <a:extLst>
              <a:ext uri="{FF2B5EF4-FFF2-40B4-BE49-F238E27FC236}">
                <a16:creationId xmlns:a16="http://schemas.microsoft.com/office/drawing/2014/main" id="{B3B0D7FC-C736-F52C-AAFE-D2DF802A568A}"/>
              </a:ext>
            </a:extLst>
          </p:cNvPr>
          <p:cNvSpPr txBox="1"/>
          <p:nvPr/>
        </p:nvSpPr>
        <p:spPr>
          <a:xfrm>
            <a:off x="3562534" y="6053096"/>
            <a:ext cx="3329116" cy="615553"/>
          </a:xfrm>
          <a:prstGeom prst="rect">
            <a:avLst/>
          </a:prstGeom>
          <a:noFill/>
        </p:spPr>
        <p:txBody>
          <a:bodyPr wrap="none" rtlCol="0">
            <a:spAutoFit/>
          </a:bodyPr>
          <a:lstStyle/>
          <a:p>
            <a:pPr algn="r"/>
            <a:r>
              <a:rPr lang="uk-UA" dirty="0">
                <a:solidFill>
                  <a:schemeClr val="bg1"/>
                </a:solidFill>
              </a:rPr>
              <a:t>Автор: Мері Еллен Вайнгарднер</a:t>
            </a:r>
          </a:p>
          <a:p>
            <a:pPr algn="r"/>
            <a:endParaRPr lang="pt-BR" sz="1600" dirty="0">
              <a:solidFill>
                <a:schemeClr val="bg1"/>
              </a:solidFill>
            </a:endParaRPr>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CF02FDB-D313-F224-4355-0E32B70C033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001F21F-6448-2542-CE4C-88B6D63CC7F1}"/>
              </a:ext>
            </a:extLst>
          </p:cNvPr>
          <p:cNvSpPr>
            <a:spLocks noGrp="1"/>
          </p:cNvSpPr>
          <p:nvPr>
            <p:ph type="title"/>
          </p:nvPr>
        </p:nvSpPr>
        <p:spPr>
          <a:xfrm>
            <a:off x="265546" y="217344"/>
            <a:ext cx="9959108" cy="1325563"/>
          </a:xfrm>
        </p:spPr>
        <p:txBody>
          <a:bodyPr>
            <a:normAutofit/>
          </a:bodyPr>
          <a:lstStyle/>
          <a:p>
            <a:r>
              <a:rPr lang="uk-UA" b="1" dirty="0"/>
              <a:t>Питання для обговорення</a:t>
            </a:r>
            <a:endParaRPr lang="en-US" dirty="0"/>
          </a:p>
        </p:txBody>
      </p:sp>
      <p:sp>
        <p:nvSpPr>
          <p:cNvPr id="5" name="Content Placeholder 2">
            <a:extLst>
              <a:ext uri="{FF2B5EF4-FFF2-40B4-BE49-F238E27FC236}">
                <a16:creationId xmlns:a16="http://schemas.microsoft.com/office/drawing/2014/main" id="{42735088-F93A-2C97-E7AC-A182090F641E}"/>
              </a:ext>
            </a:extLst>
          </p:cNvPr>
          <p:cNvSpPr>
            <a:spLocks noGrp="1"/>
          </p:cNvSpPr>
          <p:nvPr>
            <p:ph idx="1"/>
          </p:nvPr>
        </p:nvSpPr>
        <p:spPr>
          <a:xfrm>
            <a:off x="265546" y="2249904"/>
            <a:ext cx="9959109" cy="4292297"/>
          </a:xfrm>
        </p:spPr>
        <p:txBody>
          <a:bodyPr>
            <a:normAutofit/>
          </a:bodyPr>
          <a:lstStyle/>
          <a:p>
            <a:pPr marL="742950" indent="-742950">
              <a:buFont typeface="+mj-lt"/>
              <a:buAutoNum type="arabicPeriod" startAt="3"/>
            </a:pPr>
            <a:r>
              <a:rPr lang="uk-UA" sz="4400" dirty="0">
                <a:solidFill>
                  <a:schemeClr val="bg1"/>
                </a:solidFill>
                <a:cs typeface="Times New Roman" panose="02020603050405020304" pitchFamily="18" charset="0"/>
              </a:rPr>
              <a:t>Чи є інші перешкоди, які тут не згадані? Якщо так, то які саме?</a:t>
            </a:r>
          </a:p>
          <a:p>
            <a:pPr marL="742950" indent="-742950">
              <a:buFont typeface="+mj-lt"/>
              <a:buAutoNum type="arabicPeriod" startAt="3"/>
            </a:pPr>
            <a:endParaRPr lang="en-US" sz="4400" dirty="0">
              <a:solidFill>
                <a:schemeClr val="bg1"/>
              </a:solidFill>
              <a:cs typeface="Times New Roman" panose="02020603050405020304" pitchFamily="18" charset="0"/>
            </a:endParaRPr>
          </a:p>
          <a:p>
            <a:pPr marL="742950" lvl="0" indent="-742950">
              <a:buFont typeface="+mj-lt"/>
              <a:buAutoNum type="arabicPeriod" startAt="3"/>
            </a:pPr>
            <a:r>
              <a:rPr lang="uk-UA" sz="4400" dirty="0">
                <a:solidFill>
                  <a:schemeClr val="bg1"/>
                </a:solidFill>
                <a:cs typeface="Times New Roman" panose="02020603050405020304" pitchFamily="18" charset="0"/>
              </a:rPr>
              <a:t>Поділіться перешкодою, яка була найбільшою для вашої групи</a:t>
            </a:r>
            <a:endParaRPr lang="en-US" sz="4400" dirty="0">
              <a:solidFill>
                <a:schemeClr val="bg1"/>
              </a:solidFill>
              <a:cs typeface="Times New Roman" panose="02020603050405020304" pitchFamily="18" charset="0"/>
            </a:endParaRPr>
          </a:p>
          <a:p>
            <a:endParaRPr lang="pt-BR" sz="4400" dirty="0">
              <a:solidFill>
                <a:schemeClr val="bg1"/>
              </a:solidFill>
            </a:endParaRPr>
          </a:p>
        </p:txBody>
      </p:sp>
    </p:spTree>
    <p:extLst>
      <p:ext uri="{BB962C8B-B14F-4D97-AF65-F5344CB8AC3E}">
        <p14:creationId xmlns:p14="http://schemas.microsoft.com/office/powerpoint/2010/main" val="3593345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49E05EB-9835-B8D3-766F-0A1A86D46E31}"/>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2942887-4A8B-B125-EC7C-B55DAE31E6A0}"/>
              </a:ext>
            </a:extLst>
          </p:cNvPr>
          <p:cNvSpPr>
            <a:spLocks noGrp="1"/>
          </p:cNvSpPr>
          <p:nvPr>
            <p:ph idx="1"/>
          </p:nvPr>
        </p:nvSpPr>
        <p:spPr>
          <a:xfrm>
            <a:off x="228600" y="1949115"/>
            <a:ext cx="9996055" cy="4824663"/>
          </a:xfrm>
        </p:spPr>
        <p:txBody>
          <a:bodyPr>
            <a:normAutofit/>
          </a:bodyPr>
          <a:lstStyle/>
          <a:p>
            <a:pPr marL="0" indent="0">
              <a:buNone/>
            </a:pPr>
            <a:r>
              <a:rPr lang="uk-UA" sz="3200" dirty="0">
                <a:solidFill>
                  <a:schemeClr val="bg1"/>
                </a:solidFill>
                <a:cs typeface="Times New Roman" panose="02020603050405020304" pitchFamily="18" charset="0"/>
              </a:rPr>
              <a:t>Обговоріть в групах шляхи подолання цих перешкод.</a:t>
            </a:r>
            <a:endParaRPr lang="en-US" sz="3200" dirty="0">
              <a:solidFill>
                <a:schemeClr val="bg1"/>
              </a:solidFill>
              <a:cs typeface="Times New Roman" panose="02020603050405020304" pitchFamily="18" charset="0"/>
            </a:endParaRPr>
          </a:p>
          <a:p>
            <a:pPr marL="0" indent="0">
              <a:buNone/>
            </a:pPr>
            <a:r>
              <a:rPr lang="en-US" sz="3200" dirty="0">
                <a:solidFill>
                  <a:schemeClr val="bg1"/>
                </a:solidFill>
                <a:cs typeface="Times New Roman" panose="02020603050405020304" pitchFamily="18" charset="0"/>
              </a:rPr>
              <a:t> </a:t>
            </a:r>
          </a:p>
          <a:p>
            <a:pPr marL="742950" lvl="0" indent="-742950">
              <a:buFont typeface="+mj-lt"/>
              <a:buAutoNum type="arabicPeriod" startAt="5"/>
            </a:pPr>
            <a:r>
              <a:rPr lang="ru-RU" sz="3200" dirty="0" err="1">
                <a:solidFill>
                  <a:schemeClr val="bg1"/>
                </a:solidFill>
                <a:cs typeface="Times New Roman" panose="02020603050405020304" pitchFamily="18" charset="0"/>
              </a:rPr>
              <a:t>Чи</a:t>
            </a:r>
            <a:r>
              <a:rPr lang="ru-RU" sz="3200" dirty="0">
                <a:solidFill>
                  <a:schemeClr val="bg1"/>
                </a:solidFill>
                <a:cs typeface="Times New Roman" panose="02020603050405020304" pitchFamily="18" charset="0"/>
              </a:rPr>
              <a:t> можете </a:t>
            </a:r>
            <a:r>
              <a:rPr lang="ru-RU" sz="3200" dirty="0" err="1">
                <a:solidFill>
                  <a:schemeClr val="bg1"/>
                </a:solidFill>
                <a:cs typeface="Times New Roman" panose="02020603050405020304" pitchFamily="18" charset="0"/>
              </a:rPr>
              <a:t>ви</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придумати</a:t>
            </a:r>
            <a:r>
              <a:rPr lang="ru-RU" sz="3200" dirty="0">
                <a:solidFill>
                  <a:schemeClr val="bg1"/>
                </a:solidFill>
                <a:cs typeface="Times New Roman" panose="02020603050405020304" pitchFamily="18" charset="0"/>
              </a:rPr>
              <a:t> шляхи </a:t>
            </a:r>
            <a:r>
              <a:rPr lang="ru-RU" sz="3200" dirty="0" err="1">
                <a:solidFill>
                  <a:schemeClr val="bg1"/>
                </a:solidFill>
                <a:cs typeface="Times New Roman" panose="02020603050405020304" pitchFamily="18" charset="0"/>
              </a:rPr>
              <a:t>подолання</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кожної</a:t>
            </a:r>
            <a:r>
              <a:rPr lang="ru-RU" sz="3200" dirty="0">
                <a:solidFill>
                  <a:schemeClr val="bg1"/>
                </a:solidFill>
                <a:cs typeface="Times New Roman" panose="02020603050405020304" pitchFamily="18" charset="0"/>
              </a:rPr>
              <a:t> з </a:t>
            </a:r>
            <a:r>
              <a:rPr lang="ru-RU" sz="3200" dirty="0" err="1">
                <a:solidFill>
                  <a:schemeClr val="bg1"/>
                </a:solidFill>
                <a:cs typeface="Times New Roman" panose="02020603050405020304" pitchFamily="18" charset="0"/>
              </a:rPr>
              <a:t>п’яти</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перешкод</a:t>
            </a:r>
            <a:r>
              <a:rPr lang="ru-RU" sz="3200" dirty="0">
                <a:solidFill>
                  <a:schemeClr val="bg1"/>
                </a:solidFill>
                <a:cs typeface="Times New Roman" panose="02020603050405020304" pitchFamily="18" charset="0"/>
              </a:rPr>
              <a:t>? А як </a:t>
            </a:r>
            <a:r>
              <a:rPr lang="ru-RU" sz="3200" dirty="0" err="1">
                <a:solidFill>
                  <a:schemeClr val="bg1"/>
                </a:solidFill>
                <a:cs typeface="Times New Roman" panose="02020603050405020304" pitchFamily="18" charset="0"/>
              </a:rPr>
              <a:t>щодо</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інших</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перешкод</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які</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ви</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можливо</a:t>
            </a:r>
            <a:r>
              <a:rPr lang="ru-RU" sz="3200" dirty="0">
                <a:solidFill>
                  <a:schemeClr val="bg1"/>
                </a:solidFill>
                <a:cs typeface="Times New Roman" panose="02020603050405020304" pitchFamily="18" charset="0"/>
              </a:rPr>
              <a:t>, придумали у </a:t>
            </a:r>
            <a:r>
              <a:rPr lang="ru-RU" sz="3200" dirty="0" err="1">
                <a:solidFill>
                  <a:schemeClr val="bg1"/>
                </a:solidFill>
                <a:cs typeface="Times New Roman" panose="02020603050405020304" pitchFamily="18" charset="0"/>
              </a:rPr>
              <a:t>відповідь</a:t>
            </a:r>
            <a:r>
              <a:rPr lang="ru-RU" sz="3200" dirty="0">
                <a:solidFill>
                  <a:schemeClr val="bg1"/>
                </a:solidFill>
                <a:cs typeface="Times New Roman" panose="02020603050405020304" pitchFamily="18" charset="0"/>
              </a:rPr>
              <a:t> на </a:t>
            </a:r>
            <a:r>
              <a:rPr lang="ru-RU" sz="3200" dirty="0" err="1">
                <a:solidFill>
                  <a:schemeClr val="bg1"/>
                </a:solidFill>
                <a:cs typeface="Times New Roman" panose="02020603050405020304" pitchFamily="18" charset="0"/>
              </a:rPr>
              <a:t>питання</a:t>
            </a:r>
            <a:r>
              <a:rPr lang="ru-RU" sz="3200" dirty="0">
                <a:solidFill>
                  <a:schemeClr val="bg1"/>
                </a:solidFill>
                <a:cs typeface="Times New Roman" panose="02020603050405020304" pitchFamily="18" charset="0"/>
              </a:rPr>
              <a:t> № 3 </a:t>
            </a:r>
            <a:r>
              <a:rPr lang="ru-RU" sz="3200" dirty="0" err="1">
                <a:solidFill>
                  <a:schemeClr val="bg1"/>
                </a:solidFill>
                <a:cs typeface="Times New Roman" panose="02020603050405020304" pitchFamily="18" charset="0"/>
              </a:rPr>
              <a:t>вище</a:t>
            </a:r>
            <a:r>
              <a:rPr lang="ru-RU" sz="3200" dirty="0">
                <a:solidFill>
                  <a:schemeClr val="bg1"/>
                </a:solidFill>
                <a:cs typeface="Times New Roman" panose="02020603050405020304" pitchFamily="18" charset="0"/>
              </a:rPr>
              <a:t>?</a:t>
            </a:r>
            <a:endParaRPr lang="en-US" sz="3200" dirty="0">
              <a:solidFill>
                <a:schemeClr val="bg1"/>
              </a:solidFill>
              <a:cs typeface="Times New Roman" panose="02020603050405020304" pitchFamily="18" charset="0"/>
            </a:endParaRPr>
          </a:p>
          <a:p>
            <a:pPr marL="742950" lvl="0" indent="-742950">
              <a:buFont typeface="+mj-lt"/>
              <a:buAutoNum type="arabicPeriod" startAt="6"/>
            </a:pPr>
            <a:r>
              <a:rPr lang="uk-UA" sz="3200" dirty="0">
                <a:solidFill>
                  <a:schemeClr val="bg1"/>
                </a:solidFill>
                <a:cs typeface="Times New Roman" panose="02020603050405020304" pitchFamily="18" charset="0"/>
              </a:rPr>
              <a:t>Поділіться декількома креативними рішеннями.</a:t>
            </a:r>
            <a:endParaRPr lang="en-US" sz="3200" dirty="0">
              <a:solidFill>
                <a:schemeClr val="bg1"/>
              </a:solidFill>
              <a:cs typeface="Times New Roman" panose="02020603050405020304" pitchFamily="18" charset="0"/>
            </a:endParaRPr>
          </a:p>
          <a:p>
            <a:endParaRPr lang="pt-BR" sz="3200" dirty="0">
              <a:solidFill>
                <a:schemeClr val="bg1"/>
              </a:solidFill>
            </a:endParaRPr>
          </a:p>
        </p:txBody>
      </p:sp>
      <p:sp>
        <p:nvSpPr>
          <p:cNvPr id="6" name="Title 1">
            <a:extLst>
              <a:ext uri="{FF2B5EF4-FFF2-40B4-BE49-F238E27FC236}">
                <a16:creationId xmlns:a16="http://schemas.microsoft.com/office/drawing/2014/main" id="{08546620-0EE2-46D8-CE77-6C01A77E1948}"/>
              </a:ext>
            </a:extLst>
          </p:cNvPr>
          <p:cNvSpPr txBox="1">
            <a:spLocks/>
          </p:cNvSpPr>
          <p:nvPr/>
        </p:nvSpPr>
        <p:spPr>
          <a:xfrm>
            <a:off x="265546" y="217344"/>
            <a:ext cx="995910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b="1"/>
              <a:t>Питання для обговорення</a:t>
            </a:r>
            <a:endParaRPr lang="en-US" dirty="0"/>
          </a:p>
        </p:txBody>
      </p:sp>
    </p:spTree>
    <p:extLst>
      <p:ext uri="{BB962C8B-B14F-4D97-AF65-F5344CB8AC3E}">
        <p14:creationId xmlns:p14="http://schemas.microsoft.com/office/powerpoint/2010/main" val="4136766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6CAD4D6-56F0-189D-D7B9-E14C2C6B751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E15955-03F9-D1AB-D597-26F9B77C538B}"/>
              </a:ext>
            </a:extLst>
          </p:cNvPr>
          <p:cNvSpPr>
            <a:spLocks noGrp="1"/>
          </p:cNvSpPr>
          <p:nvPr>
            <p:ph idx="1"/>
          </p:nvPr>
        </p:nvSpPr>
        <p:spPr>
          <a:xfrm>
            <a:off x="210955" y="1662364"/>
            <a:ext cx="10114401" cy="4856884"/>
          </a:xfrm>
        </p:spPr>
        <p:txBody>
          <a:bodyPr>
            <a:noAutofit/>
          </a:bodyPr>
          <a:lstStyle/>
          <a:p>
            <a:r>
              <a:rPr lang="uk-UA" sz="3200" dirty="0"/>
              <a:t>Біблія – це справді Слово Боже. Приділяючи час читанню Його слів, ми допомагаємо собі пізнати Його. Дуже важливо щодня виділяти на це час. Ми маємо </a:t>
            </a:r>
            <a:r>
              <a:rPr lang="uk-UA" sz="3200" dirty="0" err="1"/>
              <a:t>внести</a:t>
            </a:r>
            <a:r>
              <a:rPr lang="uk-UA" sz="3200" dirty="0"/>
              <a:t> це у свій календар і дотримуватися цього, як і будь-якого іншого зобов’язання.</a:t>
            </a:r>
          </a:p>
          <a:p>
            <a:r>
              <a:rPr lang="uk-UA" sz="3200" dirty="0"/>
              <a:t> Приділяючи час читанню про тих, про кого говорить Писання, зокрема про тих, хто прислухався до Божого покликання у своєму житті, ми даємо Святому Духу спокійний час, щоб Він міг говорити до нас і направляти нас у нашому житті. </a:t>
            </a:r>
            <a:endParaRPr lang="en-US" sz="32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E35B9397-F148-15A9-032A-380B951CB45E}"/>
              </a:ext>
            </a:extLst>
          </p:cNvPr>
          <p:cNvSpPr txBox="1"/>
          <p:nvPr/>
        </p:nvSpPr>
        <p:spPr>
          <a:xfrm>
            <a:off x="2077872" y="338752"/>
            <a:ext cx="6093724" cy="1077218"/>
          </a:xfrm>
          <a:prstGeom prst="rect">
            <a:avLst/>
          </a:prstGeom>
          <a:noFill/>
        </p:spPr>
        <p:txBody>
          <a:bodyPr wrap="square">
            <a:spAutoFit/>
          </a:bodyPr>
          <a:lstStyle/>
          <a:p>
            <a:pPr algn="ctr"/>
            <a:r>
              <a:rPr lang="uk-UA" sz="3200" i="1" dirty="0">
                <a:solidFill>
                  <a:schemeClr val="bg1"/>
                </a:solidFill>
                <a:effectLst>
                  <a:outerShdw blurRad="38100" dist="38100" dir="2700000" algn="tl">
                    <a:srgbClr val="000000">
                      <a:alpha val="43137"/>
                    </a:srgbClr>
                  </a:outerShdw>
                </a:effectLst>
                <a:latin typeface="+mj-lt"/>
              </a:rPr>
              <a:t>Можливості для слухання:</a:t>
            </a:r>
          </a:p>
          <a:p>
            <a:pPr algn="ctr"/>
            <a:r>
              <a:rPr lang="uk-UA" sz="32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Читання Божого Слова</a:t>
            </a:r>
            <a:endParaRPr lang="uk-UA" sz="3200" dirty="0">
              <a:latin typeface="+mj-lt"/>
            </a:endParaRPr>
          </a:p>
        </p:txBody>
      </p:sp>
    </p:spTree>
    <p:extLst>
      <p:ext uri="{BB962C8B-B14F-4D97-AF65-F5344CB8AC3E}">
        <p14:creationId xmlns:p14="http://schemas.microsoft.com/office/powerpoint/2010/main" val="4121324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6EF12A8-E58C-E863-62E4-6291AF1AA027}"/>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A5577BC-A52D-1C3A-80CD-48C49D67ED7C}"/>
              </a:ext>
            </a:extLst>
          </p:cNvPr>
          <p:cNvSpPr>
            <a:spLocks noGrp="1"/>
          </p:cNvSpPr>
          <p:nvPr>
            <p:ph idx="1"/>
          </p:nvPr>
        </p:nvSpPr>
        <p:spPr>
          <a:xfrm>
            <a:off x="806486" y="859108"/>
            <a:ext cx="8842342" cy="4845376"/>
          </a:xfrm>
        </p:spPr>
        <p:txBody>
          <a:bodyPr>
            <a:noAutofit/>
          </a:bodyPr>
          <a:lstStyle/>
          <a:p>
            <a:r>
              <a:rPr lang="uk-UA" sz="3200" dirty="0"/>
              <a:t>Робіть нотатки про те, що ви дізнаєтеся щодня під час читання. У Псалмі 31:8 Бог каже: </a:t>
            </a:r>
            <a:r>
              <a:rPr lang="uk-UA" sz="3200" i="1" dirty="0"/>
              <a:t>«Навчу тебе і наставлю тебе на ту дорогу, якою маєш іти; зосереджу на тобі Свій погляд.» </a:t>
            </a:r>
          </a:p>
          <a:p>
            <a:endParaRPr lang="en-US" sz="3200" dirty="0">
              <a:latin typeface="Times New Roman" panose="02020603050405020304" pitchFamily="18" charset="0"/>
              <a:cs typeface="Times New Roman" panose="02020603050405020304" pitchFamily="18" charset="0"/>
            </a:endParaRPr>
          </a:p>
          <a:p>
            <a:r>
              <a:rPr lang="uk-UA" sz="3200" dirty="0"/>
              <a:t>У книзі </a:t>
            </a:r>
            <a:r>
              <a:rPr lang="uk-UA" sz="3200" i="1" dirty="0"/>
              <a:t>«Основи християнської освіти</a:t>
            </a:r>
            <a:r>
              <a:rPr lang="uk-UA" sz="3200" dirty="0"/>
              <a:t>» </a:t>
            </a:r>
            <a:r>
              <a:rPr lang="uk-UA" sz="3200" dirty="0" err="1"/>
              <a:t>Елен</a:t>
            </a:r>
            <a:r>
              <a:rPr lang="uk-UA" sz="3200" dirty="0"/>
              <a:t> Уайт написала: «Через вивчення Писань, через щиру молитву вони [кожна душа] можуть почути Його послання до них: «Будьте тихі й знайте, що Я є Бог» </a:t>
            </a:r>
          </a:p>
          <a:p>
            <a:pPr marL="0" indent="0">
              <a:buNone/>
            </a:pPr>
            <a:r>
              <a:rPr lang="en-CA" sz="3200" dirty="0">
                <a:latin typeface="Times New Roman" panose="02020603050405020304" pitchFamily="18" charset="0"/>
                <a:cs typeface="Times New Roman" panose="02020603050405020304" pitchFamily="18" charset="0"/>
              </a:rPr>
              <a:t>	</a:t>
            </a:r>
            <a:endParaRPr lang="pt-BR" sz="3200" dirty="0"/>
          </a:p>
        </p:txBody>
      </p:sp>
    </p:spTree>
    <p:extLst>
      <p:ext uri="{BB962C8B-B14F-4D97-AF65-F5344CB8AC3E}">
        <p14:creationId xmlns:p14="http://schemas.microsoft.com/office/powerpoint/2010/main" val="1797390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0C7E37C-08C2-2391-58F2-6897D341AC89}"/>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A11AE7F-1F88-3E5A-0A05-C11C6F6B1380}"/>
              </a:ext>
            </a:extLst>
          </p:cNvPr>
          <p:cNvSpPr>
            <a:spLocks noGrp="1"/>
          </p:cNvSpPr>
          <p:nvPr>
            <p:ph idx="1"/>
          </p:nvPr>
        </p:nvSpPr>
        <p:spPr>
          <a:xfrm>
            <a:off x="820134" y="2839452"/>
            <a:ext cx="8842342" cy="3683897"/>
          </a:xfrm>
        </p:spPr>
        <p:txBody>
          <a:bodyPr>
            <a:normAutofit/>
          </a:bodyPr>
          <a:lstStyle/>
          <a:p>
            <a:pPr marL="0" indent="0">
              <a:buNone/>
            </a:pPr>
            <a:r>
              <a:rPr lang="uk-UA" dirty="0"/>
              <a:t>Вона також написала: </a:t>
            </a:r>
            <a:r>
              <a:rPr lang="uk-UA" sz="3200" b="1" dirty="0">
                <a:solidFill>
                  <a:srgbClr val="942221"/>
                </a:solidFill>
              </a:rPr>
              <a:t>«Біблія — це голос Бога, що промовляє до нас, так само впевнено, ніби ми чуємо його своїми вухами».</a:t>
            </a:r>
          </a:p>
          <a:p>
            <a:pPr marL="0" indent="0">
              <a:buNone/>
            </a:pPr>
            <a:endParaRPr lang="pt-BR" sz="2400" dirty="0"/>
          </a:p>
        </p:txBody>
      </p:sp>
    </p:spTree>
    <p:extLst>
      <p:ext uri="{BB962C8B-B14F-4D97-AF65-F5344CB8AC3E}">
        <p14:creationId xmlns:p14="http://schemas.microsoft.com/office/powerpoint/2010/main" val="1170650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10C2CB3-B805-E0A6-8EE5-7F7C4E7060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B7F7D5-41DB-1D0B-8FBA-5B3DD9B132AF}"/>
              </a:ext>
            </a:extLst>
          </p:cNvPr>
          <p:cNvSpPr>
            <a:spLocks noGrp="1"/>
          </p:cNvSpPr>
          <p:nvPr>
            <p:ph idx="1"/>
          </p:nvPr>
        </p:nvSpPr>
        <p:spPr>
          <a:xfrm>
            <a:off x="265546" y="2001116"/>
            <a:ext cx="10114401" cy="4856884"/>
          </a:xfrm>
        </p:spPr>
        <p:txBody>
          <a:bodyPr>
            <a:normAutofit/>
          </a:bodyPr>
          <a:lstStyle/>
          <a:p>
            <a:r>
              <a:rPr lang="uk-UA" sz="3200" dirty="0"/>
              <a:t>Під час цього тихого часу з Богом обов’язково розпочніть із хвали Богу! Ви можете зробити це, читаючи псалом, слухаючи музику або ведучи щоденник хвали та вдячності Йому за Його благословення та турботу про нас. </a:t>
            </a:r>
          </a:p>
          <a:p>
            <a:endParaRPr lang="uk-UA" sz="3200" dirty="0"/>
          </a:p>
          <a:p>
            <a:endParaRPr lang="uk-UA" sz="3200" dirty="0"/>
          </a:p>
          <a:p>
            <a:r>
              <a:rPr lang="uk-UA" sz="3200" dirty="0"/>
              <a:t>Запишіть, як ви бачите, що Бог веде вас щодня.</a:t>
            </a:r>
          </a:p>
        </p:txBody>
      </p:sp>
      <p:sp>
        <p:nvSpPr>
          <p:cNvPr id="7" name="TextBox 6">
            <a:extLst>
              <a:ext uri="{FF2B5EF4-FFF2-40B4-BE49-F238E27FC236}">
                <a16:creationId xmlns:a16="http://schemas.microsoft.com/office/drawing/2014/main" id="{3C10B197-170A-C14D-635C-918847C88C62}"/>
              </a:ext>
            </a:extLst>
          </p:cNvPr>
          <p:cNvSpPr txBox="1"/>
          <p:nvPr/>
        </p:nvSpPr>
        <p:spPr>
          <a:xfrm>
            <a:off x="1485960" y="202274"/>
            <a:ext cx="7673572" cy="1446550"/>
          </a:xfrm>
          <a:prstGeom prst="rect">
            <a:avLst/>
          </a:prstGeom>
          <a:noFill/>
        </p:spPr>
        <p:txBody>
          <a:bodyPr wrap="square">
            <a:spAutoFit/>
          </a:bodyPr>
          <a:lstStyle/>
          <a:p>
            <a:pPr algn="ctr"/>
            <a:r>
              <a:rPr lang="uk-UA" sz="4400" i="1" dirty="0">
                <a:solidFill>
                  <a:schemeClr val="bg1"/>
                </a:solidFill>
                <a:effectLst>
                  <a:outerShdw blurRad="38100" dist="38100" dir="2700000" algn="tl">
                    <a:srgbClr val="000000">
                      <a:alpha val="43137"/>
                    </a:srgbClr>
                  </a:outerShdw>
                </a:effectLst>
                <a:latin typeface="+mj-lt"/>
              </a:rPr>
              <a:t>Можливості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Хвала та подяка</a:t>
            </a:r>
            <a:endParaRPr lang="uk-UA" sz="4400" dirty="0">
              <a:latin typeface="+mj-lt"/>
            </a:endParaRPr>
          </a:p>
        </p:txBody>
      </p:sp>
    </p:spTree>
    <p:extLst>
      <p:ext uri="{BB962C8B-B14F-4D97-AF65-F5344CB8AC3E}">
        <p14:creationId xmlns:p14="http://schemas.microsoft.com/office/powerpoint/2010/main" val="2316055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740DE33-FB40-7A30-A9DE-DC8D93B5824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1F0F09-815A-B080-681C-C9BE9CA6D167}"/>
              </a:ext>
            </a:extLst>
          </p:cNvPr>
          <p:cNvSpPr>
            <a:spLocks noGrp="1"/>
          </p:cNvSpPr>
          <p:nvPr>
            <p:ph idx="1"/>
          </p:nvPr>
        </p:nvSpPr>
        <p:spPr>
          <a:xfrm>
            <a:off x="245419" y="1855156"/>
            <a:ext cx="10154653" cy="5041232"/>
          </a:xfrm>
        </p:spPr>
        <p:txBody>
          <a:bodyPr>
            <a:noAutofit/>
          </a:bodyPr>
          <a:lstStyle/>
          <a:p>
            <a:pPr algn="just"/>
            <a:r>
              <a:rPr lang="uk-UA" dirty="0"/>
              <a:t>Молитися — це тягнутися до Бога, обирати зв'язок з Ним. Ми повинні молитися конкретно про те, щоб Бог говорив до нас і допомагав нам чути Його голос. По-друге, ми повинні просити інших молитися за те, щоб ми чули Божий голос і Його покликання у нашому житті. Це можуть бути благочестиві друзі, наставники та пастори. Попросіть їх молитися конкретно за те, щоб ви чули Божий голос. </a:t>
            </a:r>
          </a:p>
          <a:p>
            <a:pPr marL="0" indent="0" algn="just">
              <a:buNone/>
            </a:pPr>
            <a:endParaRPr lang="uk-UA" dirty="0"/>
          </a:p>
          <a:p>
            <a:pPr marL="0" indent="0" algn="just">
              <a:buNone/>
            </a:pPr>
            <a:r>
              <a:rPr lang="uk-UA" dirty="0"/>
              <a:t>«Інший спосіб, у який чути голос Бога, — це через заклики Його Святого Духа, що справляють враження на серце».</a:t>
            </a:r>
          </a:p>
        </p:txBody>
      </p:sp>
      <p:sp>
        <p:nvSpPr>
          <p:cNvPr id="5" name="TextBox 4">
            <a:extLst>
              <a:ext uri="{FF2B5EF4-FFF2-40B4-BE49-F238E27FC236}">
                <a16:creationId xmlns:a16="http://schemas.microsoft.com/office/drawing/2014/main" id="{046E457A-8878-41E2-B0F9-98F06F2B60D2}"/>
              </a:ext>
            </a:extLst>
          </p:cNvPr>
          <p:cNvSpPr txBox="1"/>
          <p:nvPr/>
        </p:nvSpPr>
        <p:spPr>
          <a:xfrm>
            <a:off x="1485960" y="202274"/>
            <a:ext cx="7673572" cy="1446550"/>
          </a:xfrm>
          <a:prstGeom prst="rect">
            <a:avLst/>
          </a:prstGeom>
          <a:noFill/>
        </p:spPr>
        <p:txBody>
          <a:bodyPr wrap="square">
            <a:spAutoFit/>
          </a:bodyPr>
          <a:lstStyle/>
          <a:p>
            <a:pPr algn="ctr"/>
            <a:r>
              <a:rPr lang="uk-UA" sz="4400" i="1" dirty="0">
                <a:solidFill>
                  <a:schemeClr val="bg1"/>
                </a:solidFill>
                <a:effectLst>
                  <a:outerShdw blurRad="38100" dist="38100" dir="2700000" algn="tl">
                    <a:srgbClr val="000000">
                      <a:alpha val="43137"/>
                    </a:srgbClr>
                  </a:outerShdw>
                </a:effectLst>
                <a:latin typeface="+mj-lt"/>
              </a:rPr>
              <a:t>Можливості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Час молитви</a:t>
            </a:r>
            <a:endParaRPr lang="uk-UA" sz="4400" dirty="0">
              <a:latin typeface="+mj-lt"/>
            </a:endParaRPr>
          </a:p>
        </p:txBody>
      </p:sp>
    </p:spTree>
    <p:extLst>
      <p:ext uri="{BB962C8B-B14F-4D97-AF65-F5344CB8AC3E}">
        <p14:creationId xmlns:p14="http://schemas.microsoft.com/office/powerpoint/2010/main" val="3152301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CEEE68E-0730-62E0-E495-BBF6C9B53A1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DBF9CB-71CD-E561-D134-2B4995C6D405}"/>
              </a:ext>
            </a:extLst>
          </p:cNvPr>
          <p:cNvSpPr>
            <a:spLocks noGrp="1"/>
          </p:cNvSpPr>
          <p:nvPr>
            <p:ph idx="1"/>
          </p:nvPr>
        </p:nvSpPr>
        <p:spPr>
          <a:xfrm>
            <a:off x="264695" y="1816768"/>
            <a:ext cx="10115252" cy="5041232"/>
          </a:xfrm>
        </p:spPr>
        <p:txBody>
          <a:bodyPr>
            <a:normAutofit/>
          </a:bodyPr>
          <a:lstStyle/>
          <a:p>
            <a:r>
              <a:rPr lang="uk-UA" dirty="0"/>
              <a:t>Бог дав нам 24 години на тиждень, щоб жити в іншому темпі та з іншим фокусом. Бережіть години суботи як перерву від щоденного стресу та щоденних тягарів і насолоджуйтесь тихішим та спокійнішим темпом суботи. </a:t>
            </a:r>
          </a:p>
          <a:p>
            <a:endParaRPr lang="uk-UA" dirty="0"/>
          </a:p>
          <a:p>
            <a:r>
              <a:rPr lang="uk-UA" dirty="0"/>
              <a:t>Використовуйте ці години, щоб приділити більше часу можливостям</a:t>
            </a:r>
            <a:r>
              <a:rPr lang="ru-RU" dirty="0"/>
              <a:t>, </a:t>
            </a:r>
            <a:r>
              <a:rPr lang="uk-UA" dirty="0"/>
              <a:t>про які ми говорили, що сприяють слуханню Бога: читання про Нього, прославлення Його, молитва, роздуми, розмови з іншими про Нього та проведення часу на природі.</a:t>
            </a:r>
          </a:p>
          <a:p>
            <a:pPr marL="0" indent="0">
              <a:buNone/>
            </a:pPr>
            <a:endParaRPr lang="en-US" sz="36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2B288C20-8C6B-FC07-8D6F-84C9AC410701}"/>
              </a:ext>
            </a:extLst>
          </p:cNvPr>
          <p:cNvSpPr txBox="1"/>
          <p:nvPr/>
        </p:nvSpPr>
        <p:spPr>
          <a:xfrm>
            <a:off x="1485960" y="202274"/>
            <a:ext cx="7673572" cy="1446550"/>
          </a:xfrm>
          <a:prstGeom prst="rect">
            <a:avLst/>
          </a:prstGeom>
          <a:noFill/>
        </p:spPr>
        <p:txBody>
          <a:bodyPr wrap="square">
            <a:spAutoFit/>
          </a:bodyPr>
          <a:lstStyle/>
          <a:p>
            <a:pPr algn="ctr"/>
            <a:r>
              <a:rPr lang="uk-UA" sz="4400" i="1" dirty="0">
                <a:solidFill>
                  <a:schemeClr val="bg1"/>
                </a:solidFill>
                <a:effectLst>
                  <a:outerShdw blurRad="38100" dist="38100" dir="2700000" algn="tl">
                    <a:srgbClr val="000000">
                      <a:alpha val="43137"/>
                    </a:srgbClr>
                  </a:outerShdw>
                </a:effectLst>
                <a:latin typeface="+mj-lt"/>
              </a:rPr>
              <a:t>Можливості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Суботній відпочинок</a:t>
            </a:r>
            <a:endParaRPr lang="uk-UA" sz="4400" dirty="0">
              <a:latin typeface="+mj-lt"/>
            </a:endParaRPr>
          </a:p>
        </p:txBody>
      </p:sp>
    </p:spTree>
    <p:extLst>
      <p:ext uri="{BB962C8B-B14F-4D97-AF65-F5344CB8AC3E}">
        <p14:creationId xmlns:p14="http://schemas.microsoft.com/office/powerpoint/2010/main" val="1270188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477A3C5-5922-966E-4B38-B7AE0579D04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3997DA-5E18-621F-0AD3-97F150C8155A}"/>
              </a:ext>
            </a:extLst>
          </p:cNvPr>
          <p:cNvSpPr>
            <a:spLocks noGrp="1"/>
          </p:cNvSpPr>
          <p:nvPr>
            <p:ph idx="1"/>
          </p:nvPr>
        </p:nvSpPr>
        <p:spPr>
          <a:xfrm>
            <a:off x="288758" y="1876926"/>
            <a:ext cx="10091189" cy="4981074"/>
          </a:xfrm>
        </p:spPr>
        <p:txBody>
          <a:bodyPr>
            <a:normAutofit/>
          </a:bodyPr>
          <a:lstStyle/>
          <a:p>
            <a:pPr marL="0" indent="0">
              <a:buNone/>
            </a:pPr>
            <a:r>
              <a:rPr lang="uk-UA" sz="3200" dirty="0"/>
              <a:t>Ще один прекрасний спосіб створити можливості почути голос Бога — це проводити час на природі, серед дерев, рослин, квітів і води — усього того, що було створено Богом. </a:t>
            </a:r>
          </a:p>
          <a:p>
            <a:pPr marL="0" indent="0">
              <a:buNone/>
            </a:pPr>
            <a:r>
              <a:rPr lang="uk-UA" sz="3200" dirty="0"/>
              <a:t>«Після Біблії природа має бути нашим великим підручником». Природа забезпечує ідеальне середовище для того, щоб почути Його.</a:t>
            </a:r>
          </a:p>
          <a:p>
            <a:pPr marL="0" indent="0">
              <a:buNone/>
            </a:pPr>
            <a:r>
              <a:rPr lang="uk-UA" sz="3200" dirty="0"/>
              <a:t> «Коли стихають усі голоси і ми в тиші стоїмо перед Ним, — тоді можна найвиразніше почути голос Бога.»</a:t>
            </a:r>
          </a:p>
        </p:txBody>
      </p:sp>
      <p:sp>
        <p:nvSpPr>
          <p:cNvPr id="5" name="TextBox 4">
            <a:extLst>
              <a:ext uri="{FF2B5EF4-FFF2-40B4-BE49-F238E27FC236}">
                <a16:creationId xmlns:a16="http://schemas.microsoft.com/office/drawing/2014/main" id="{085A1EE0-329B-F4C2-F464-64DC634136DD}"/>
              </a:ext>
            </a:extLst>
          </p:cNvPr>
          <p:cNvSpPr txBox="1"/>
          <p:nvPr/>
        </p:nvSpPr>
        <p:spPr>
          <a:xfrm>
            <a:off x="1485960" y="202274"/>
            <a:ext cx="7673572" cy="1446550"/>
          </a:xfrm>
          <a:prstGeom prst="rect">
            <a:avLst/>
          </a:prstGeom>
          <a:noFill/>
        </p:spPr>
        <p:txBody>
          <a:bodyPr wrap="square">
            <a:spAutoFit/>
          </a:bodyPr>
          <a:lstStyle/>
          <a:p>
            <a:pPr algn="ctr"/>
            <a:r>
              <a:rPr lang="uk-UA" sz="4400" i="1" dirty="0">
                <a:solidFill>
                  <a:schemeClr val="bg1"/>
                </a:solidFill>
                <a:effectLst>
                  <a:outerShdw blurRad="38100" dist="38100" dir="2700000" algn="tl">
                    <a:srgbClr val="000000">
                      <a:alpha val="43137"/>
                    </a:srgbClr>
                  </a:outerShdw>
                </a:effectLst>
                <a:latin typeface="+mj-lt"/>
              </a:rPr>
              <a:t>Можливості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Час на природі</a:t>
            </a:r>
            <a:endParaRPr lang="uk-UA" sz="4400" dirty="0">
              <a:latin typeface="+mj-lt"/>
            </a:endParaRPr>
          </a:p>
        </p:txBody>
      </p:sp>
    </p:spTree>
    <p:extLst>
      <p:ext uri="{BB962C8B-B14F-4D97-AF65-F5344CB8AC3E}">
        <p14:creationId xmlns:p14="http://schemas.microsoft.com/office/powerpoint/2010/main" val="3974637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2163D2B-ECB6-841B-CBAA-B3A32A3F05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268227-D1D1-B3E2-9EC2-90F46E985E02}"/>
              </a:ext>
            </a:extLst>
          </p:cNvPr>
          <p:cNvSpPr>
            <a:spLocks noGrp="1"/>
          </p:cNvSpPr>
          <p:nvPr>
            <p:ph idx="1"/>
          </p:nvPr>
        </p:nvSpPr>
        <p:spPr>
          <a:xfrm>
            <a:off x="252663" y="1788607"/>
            <a:ext cx="10127284" cy="5069393"/>
          </a:xfrm>
        </p:spPr>
        <p:txBody>
          <a:bodyPr>
            <a:normAutofit/>
          </a:bodyPr>
          <a:lstStyle/>
          <a:p>
            <a:r>
              <a:rPr lang="uk-UA" sz="3200" dirty="0"/>
              <a:t>Часто ми не розмірковуємо над минулим. Або ми відчуваємо занадто великий біль і хочемо залишити його позаду, або ми просто занадто зайняті, щоб знайти на це час. </a:t>
            </a:r>
          </a:p>
          <a:p>
            <a:r>
              <a:rPr lang="uk-UA" sz="3200" dirty="0"/>
              <a:t>Але роздуми над нашим життям можуть допомогти нам побачити, що Бог вів нас туди, де ми є сьогодні. Можливо, ми приймали неправильні рішення, але Бог продовжує вести нас, якщо ми дозволяємо Йому це робити.</a:t>
            </a:r>
          </a:p>
        </p:txBody>
      </p:sp>
      <p:sp>
        <p:nvSpPr>
          <p:cNvPr id="5" name="TextBox 4">
            <a:extLst>
              <a:ext uri="{FF2B5EF4-FFF2-40B4-BE49-F238E27FC236}">
                <a16:creationId xmlns:a16="http://schemas.microsoft.com/office/drawing/2014/main" id="{D71320EE-F317-47BE-B9F0-776526BA564C}"/>
              </a:ext>
            </a:extLst>
          </p:cNvPr>
          <p:cNvSpPr txBox="1"/>
          <p:nvPr/>
        </p:nvSpPr>
        <p:spPr>
          <a:xfrm>
            <a:off x="1485960" y="202274"/>
            <a:ext cx="7673572" cy="1446550"/>
          </a:xfrm>
          <a:prstGeom prst="rect">
            <a:avLst/>
          </a:prstGeom>
          <a:noFill/>
        </p:spPr>
        <p:txBody>
          <a:bodyPr wrap="square">
            <a:spAutoFit/>
          </a:bodyPr>
          <a:lstStyle/>
          <a:p>
            <a:pPr algn="ctr"/>
            <a:r>
              <a:rPr lang="uk-UA" sz="4400" i="1" dirty="0">
                <a:solidFill>
                  <a:schemeClr val="bg1"/>
                </a:solidFill>
                <a:effectLst>
                  <a:outerShdw blurRad="38100" dist="38100" dir="2700000" algn="tl">
                    <a:srgbClr val="000000">
                      <a:alpha val="43137"/>
                    </a:srgbClr>
                  </a:outerShdw>
                </a:effectLst>
                <a:latin typeface="+mj-lt"/>
              </a:rPr>
              <a:t>Можливості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Духовні роздуми</a:t>
            </a:r>
            <a:endParaRPr lang="uk-UA" sz="4400" dirty="0">
              <a:latin typeface="+mj-lt"/>
            </a:endParaRPr>
          </a:p>
        </p:txBody>
      </p:sp>
    </p:spTree>
    <p:extLst>
      <p:ext uri="{BB962C8B-B14F-4D97-AF65-F5344CB8AC3E}">
        <p14:creationId xmlns:p14="http://schemas.microsoft.com/office/powerpoint/2010/main" val="1130489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C6440-E834-EC94-A96A-7169F8458D67}"/>
              </a:ext>
            </a:extLst>
          </p:cNvPr>
          <p:cNvSpPr>
            <a:spLocks noGrp="1"/>
          </p:cNvSpPr>
          <p:nvPr>
            <p:ph type="title"/>
          </p:nvPr>
        </p:nvSpPr>
        <p:spPr>
          <a:xfrm>
            <a:off x="0" y="238091"/>
            <a:ext cx="10470382" cy="1413432"/>
          </a:xfrm>
        </p:spPr>
        <p:txBody>
          <a:bodyPr>
            <a:noAutofit/>
          </a:bodyPr>
          <a:lstStyle/>
          <a:p>
            <a:pPr algn="ctr"/>
            <a:r>
              <a:rPr lang="uk-UA" b="1" i="1" dirty="0">
                <a:solidFill>
                  <a:schemeClr val="bg1"/>
                </a:solidFill>
                <a:effectLst>
                  <a:outerShdw blurRad="38100" dist="38100" dir="2700000" algn="tl">
                    <a:srgbClr val="000000">
                      <a:alpha val="43137"/>
                    </a:srgbClr>
                  </a:outerShdw>
                </a:effectLst>
              </a:rPr>
              <a:t>Перешкоди для слухання:</a:t>
            </a:r>
            <a:br>
              <a:rPr lang="pt-BR" b="1" i="1" dirty="0">
                <a:solidFill>
                  <a:schemeClr val="bg1"/>
                </a:solidFill>
                <a:effectLst>
                  <a:outerShdw blurRad="38100" dist="38100" dir="2700000" algn="tl">
                    <a:srgbClr val="000000">
                      <a:alpha val="43137"/>
                    </a:srgbClr>
                  </a:outerShdw>
                </a:effectLst>
              </a:rPr>
            </a:br>
            <a:r>
              <a:rPr lang="uk-UA" b="1" i="1" dirty="0">
                <a:solidFill>
                  <a:schemeClr val="bg1"/>
                </a:solidFill>
                <a:effectLst>
                  <a:outerShdw blurRad="38100" dist="38100" dir="2700000" algn="tl">
                    <a:srgbClr val="000000">
                      <a:alpha val="43137"/>
                    </a:srgbClr>
                  </a:outerShdw>
                </a:effectLst>
                <a:cs typeface="Times New Roman" panose="02020603050405020304" pitchFamily="18" charset="0"/>
              </a:rPr>
              <a:t>Зайнятість</a:t>
            </a:r>
            <a:endParaRPr lang="pt-BR" b="1" i="1" dirty="0">
              <a:solidFill>
                <a:schemeClr val="bg1"/>
              </a:solidFill>
              <a:effectLst>
                <a:outerShdw blurRad="38100" dist="38100" dir="2700000" algn="tl">
                  <a:srgbClr val="000000">
                    <a:alpha val="43137"/>
                  </a:srgbClr>
                </a:outerShdw>
              </a:effectLst>
              <a:cs typeface="Times New Roman" panose="02020603050405020304" pitchFamily="18" charset="0"/>
            </a:endParaRPr>
          </a:p>
        </p:txBody>
      </p:sp>
      <p:sp>
        <p:nvSpPr>
          <p:cNvPr id="3" name="Content Placeholder 2">
            <a:extLst>
              <a:ext uri="{FF2B5EF4-FFF2-40B4-BE49-F238E27FC236}">
                <a16:creationId xmlns:a16="http://schemas.microsoft.com/office/drawing/2014/main" id="{515998E9-A872-BDAD-BAC7-51D19DBAFB41}"/>
              </a:ext>
            </a:extLst>
          </p:cNvPr>
          <p:cNvSpPr>
            <a:spLocks noGrp="1"/>
          </p:cNvSpPr>
          <p:nvPr>
            <p:ph idx="1"/>
          </p:nvPr>
        </p:nvSpPr>
        <p:spPr>
          <a:xfrm>
            <a:off x="265546" y="2001116"/>
            <a:ext cx="9959109" cy="4351338"/>
          </a:xfrm>
        </p:spPr>
        <p:txBody>
          <a:bodyPr>
            <a:normAutofit/>
          </a:bodyPr>
          <a:lstStyle/>
          <a:p>
            <a:r>
              <a:rPr lang="uk-UA" sz="3200" dirty="0"/>
              <a:t>В сучасному суспільстві шанують зайнятість. Людей, які дуже зайняті, чомусь вважають важливішими за інших. </a:t>
            </a:r>
          </a:p>
          <a:p>
            <a:endParaRPr lang="uk-UA" sz="3200" dirty="0"/>
          </a:p>
          <a:p>
            <a:r>
              <a:rPr lang="uk-UA" sz="3200" dirty="0"/>
              <a:t>Їхні календарі щодня заповнені роботою, церковними заходами, соціальними зустрічами та іншими справами. </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0296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88F3E14-4A95-09C1-EC7B-51689DBF29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2216D65-2354-90B2-161F-D23608617405}"/>
              </a:ext>
            </a:extLst>
          </p:cNvPr>
          <p:cNvSpPr>
            <a:spLocks noGrp="1"/>
          </p:cNvSpPr>
          <p:nvPr>
            <p:ph type="title"/>
          </p:nvPr>
        </p:nvSpPr>
        <p:spPr>
          <a:xfrm>
            <a:off x="265546" y="217344"/>
            <a:ext cx="9959108" cy="1325563"/>
          </a:xfrm>
        </p:spPr>
        <p:txBody>
          <a:bodyPr>
            <a:normAutofit/>
          </a:bodyPr>
          <a:lstStyle/>
          <a:p>
            <a:r>
              <a:rPr lang="uk-UA" b="1" dirty="0"/>
              <a:t>Обговорення в групі</a:t>
            </a:r>
            <a:endParaRPr lang="en-US" dirty="0"/>
          </a:p>
        </p:txBody>
      </p:sp>
      <p:sp>
        <p:nvSpPr>
          <p:cNvPr id="5" name="Content Placeholder 2">
            <a:extLst>
              <a:ext uri="{FF2B5EF4-FFF2-40B4-BE49-F238E27FC236}">
                <a16:creationId xmlns:a16="http://schemas.microsoft.com/office/drawing/2014/main" id="{804A2BB9-EB45-444F-5330-60F1C46C7E52}"/>
              </a:ext>
            </a:extLst>
          </p:cNvPr>
          <p:cNvSpPr>
            <a:spLocks noGrp="1"/>
          </p:cNvSpPr>
          <p:nvPr>
            <p:ph idx="1"/>
          </p:nvPr>
        </p:nvSpPr>
        <p:spPr>
          <a:xfrm>
            <a:off x="180474" y="2261937"/>
            <a:ext cx="10044181" cy="4280265"/>
          </a:xfrm>
        </p:spPr>
        <p:txBody>
          <a:bodyPr>
            <a:normAutofit/>
          </a:bodyPr>
          <a:lstStyle/>
          <a:p>
            <a:pPr marL="514350" lvl="0" indent="-514350">
              <a:buFont typeface="+mj-lt"/>
              <a:buAutoNum type="arabicPeriod"/>
            </a:pPr>
            <a:r>
              <a:rPr lang="uk-UA" sz="3200" dirty="0">
                <a:solidFill>
                  <a:schemeClr val="bg1"/>
                </a:solidFill>
              </a:rPr>
              <a:t>Коли ви виконували вправу, розглядаючи кожне десятиліття (10 років) свого життя, чи було вам важко написати тему, яка б описувала це десятиліття?</a:t>
            </a:r>
          </a:p>
          <a:p>
            <a:pPr marL="514350" lvl="0" indent="-514350">
              <a:buFont typeface="+mj-lt"/>
              <a:buAutoNum type="arabicPeriod"/>
            </a:pPr>
            <a:endParaRPr lang="uk-UA" sz="3200" dirty="0">
              <a:solidFill>
                <a:schemeClr val="bg1"/>
              </a:solidFill>
            </a:endParaRPr>
          </a:p>
          <a:p>
            <a:pPr marL="514350" lvl="0" indent="-514350">
              <a:buFont typeface="+mj-lt"/>
              <a:buAutoNum type="arabicPeriod"/>
            </a:pPr>
            <a:r>
              <a:rPr lang="uk-UA" sz="3200" dirty="0">
                <a:solidFill>
                  <a:schemeClr val="bg1"/>
                </a:solidFill>
              </a:rPr>
              <a:t>Чи змогли ви побачити Божу руку в дії протягом кожного десятиліття таким чином, якого ви, можливо, не помічали раніше?</a:t>
            </a:r>
          </a:p>
          <a:p>
            <a:pPr marL="514350" indent="-514350">
              <a:buFont typeface="+mj-lt"/>
              <a:buAutoNum type="arabicPeriod"/>
            </a:pPr>
            <a:endParaRPr lang="pt-BR" sz="3200" dirty="0">
              <a:solidFill>
                <a:schemeClr val="bg1"/>
              </a:solidFill>
            </a:endParaRPr>
          </a:p>
        </p:txBody>
      </p:sp>
    </p:spTree>
    <p:extLst>
      <p:ext uri="{BB962C8B-B14F-4D97-AF65-F5344CB8AC3E}">
        <p14:creationId xmlns:p14="http://schemas.microsoft.com/office/powerpoint/2010/main" val="1991045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85C5C3A-E25D-D875-C126-6479C515D61D}"/>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93E745D8-B729-C6A7-75F9-C547118570A3}"/>
              </a:ext>
            </a:extLst>
          </p:cNvPr>
          <p:cNvSpPr>
            <a:spLocks noGrp="1"/>
          </p:cNvSpPr>
          <p:nvPr>
            <p:ph idx="1"/>
          </p:nvPr>
        </p:nvSpPr>
        <p:spPr>
          <a:xfrm>
            <a:off x="180474" y="2298033"/>
            <a:ext cx="10044181" cy="4244170"/>
          </a:xfrm>
        </p:spPr>
        <p:txBody>
          <a:bodyPr>
            <a:normAutofit/>
          </a:bodyPr>
          <a:lstStyle/>
          <a:p>
            <a:pPr marL="742950" lvl="0" indent="-742950">
              <a:buFont typeface="+mj-lt"/>
              <a:buAutoNum type="arabicPeriod" startAt="3"/>
            </a:pPr>
            <a:r>
              <a:rPr lang="ru-RU" sz="3200" dirty="0" err="1">
                <a:solidFill>
                  <a:schemeClr val="bg1"/>
                </a:solidFill>
                <a:cs typeface="Times New Roman" panose="02020603050405020304" pitchFamily="18" charset="0"/>
              </a:rPr>
              <a:t>Чи</a:t>
            </a:r>
            <a:r>
              <a:rPr lang="ru-RU" sz="3200" dirty="0">
                <a:solidFill>
                  <a:schemeClr val="bg1"/>
                </a:solidFill>
                <a:cs typeface="Times New Roman" panose="02020603050405020304" pitchFamily="18" charset="0"/>
              </a:rPr>
              <a:t> бачите </a:t>
            </a:r>
            <a:r>
              <a:rPr lang="ru-RU" sz="3200" dirty="0" err="1">
                <a:solidFill>
                  <a:schemeClr val="bg1"/>
                </a:solidFill>
                <a:cs typeface="Times New Roman" panose="02020603050405020304" pitchFamily="18" charset="0"/>
              </a:rPr>
              <a:t>ви</a:t>
            </a:r>
            <a:r>
              <a:rPr lang="ru-RU" sz="3200" dirty="0">
                <a:solidFill>
                  <a:schemeClr val="bg1"/>
                </a:solidFill>
                <a:cs typeface="Times New Roman" panose="02020603050405020304" pitchFamily="18" charset="0"/>
              </a:rPr>
              <a:t> в тому </a:t>
            </a:r>
            <a:r>
              <a:rPr lang="ru-RU" sz="3200" dirty="0" err="1">
                <a:solidFill>
                  <a:schemeClr val="bg1"/>
                </a:solidFill>
                <a:cs typeface="Times New Roman" panose="02020603050405020304" pitchFamily="18" charset="0"/>
              </a:rPr>
              <a:t>десятилітті</a:t>
            </a:r>
            <a:r>
              <a:rPr lang="ru-RU" sz="3200" dirty="0">
                <a:solidFill>
                  <a:schemeClr val="bg1"/>
                </a:solidFill>
                <a:cs typeface="Times New Roman" panose="02020603050405020304" pitchFamily="18" charset="0"/>
              </a:rPr>
              <a:t>, в </a:t>
            </a:r>
            <a:r>
              <a:rPr lang="ru-RU" sz="3200" dirty="0" err="1">
                <a:solidFill>
                  <a:schemeClr val="bg1"/>
                </a:solidFill>
                <a:cs typeface="Times New Roman" panose="02020603050405020304" pitchFamily="18" charset="0"/>
              </a:rPr>
              <a:t>якому</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перебуваєте</a:t>
            </a:r>
            <a:r>
              <a:rPr lang="ru-RU" sz="3200" dirty="0">
                <a:solidFill>
                  <a:schemeClr val="bg1"/>
                </a:solidFill>
                <a:cs typeface="Times New Roman" panose="02020603050405020304" pitchFamily="18" charset="0"/>
              </a:rPr>
              <a:t> зараз, </a:t>
            </a:r>
            <a:r>
              <a:rPr lang="ru-RU" sz="3200" dirty="0" err="1">
                <a:solidFill>
                  <a:schemeClr val="bg1"/>
                </a:solidFill>
                <a:cs typeface="Times New Roman" panose="02020603050405020304" pitchFamily="18" charset="0"/>
              </a:rPr>
              <a:t>новий</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напрямок</a:t>
            </a:r>
            <a:r>
              <a:rPr lang="ru-RU" sz="3200" dirty="0">
                <a:solidFill>
                  <a:schemeClr val="bg1"/>
                </a:solidFill>
                <a:cs typeface="Times New Roman" panose="02020603050405020304" pitchFamily="18" charset="0"/>
              </a:rPr>
              <a:t>, у </a:t>
            </a:r>
            <a:r>
              <a:rPr lang="ru-RU" sz="3200" dirty="0" err="1">
                <a:solidFill>
                  <a:schemeClr val="bg1"/>
                </a:solidFill>
                <a:cs typeface="Times New Roman" panose="02020603050405020304" pitchFamily="18" charset="0"/>
              </a:rPr>
              <a:t>якому</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Він</a:t>
            </a:r>
            <a:r>
              <a:rPr lang="ru-RU" sz="3200" dirty="0">
                <a:solidFill>
                  <a:schemeClr val="bg1"/>
                </a:solidFill>
                <a:cs typeface="Times New Roman" panose="02020603050405020304" pitchFamily="18" charset="0"/>
              </a:rPr>
              <a:t>, </a:t>
            </a:r>
            <a:r>
              <a:rPr lang="ru-RU" sz="3200" dirty="0" err="1">
                <a:solidFill>
                  <a:schemeClr val="bg1"/>
                </a:solidFill>
                <a:cs typeface="Times New Roman" panose="02020603050405020304" pitchFamily="18" charset="0"/>
              </a:rPr>
              <a:t>можливо</a:t>
            </a:r>
            <a:r>
              <a:rPr lang="ru-RU" sz="3200" dirty="0">
                <a:solidFill>
                  <a:schemeClr val="bg1"/>
                </a:solidFill>
                <a:cs typeface="Times New Roman" panose="02020603050405020304" pitchFamily="18" charset="0"/>
              </a:rPr>
              <a:t>, веде вас?</a:t>
            </a:r>
          </a:p>
          <a:p>
            <a:endParaRPr lang="pt-BR" sz="3200" dirty="0">
              <a:solidFill>
                <a:schemeClr val="bg1"/>
              </a:solidFill>
            </a:endParaRPr>
          </a:p>
        </p:txBody>
      </p:sp>
      <p:sp>
        <p:nvSpPr>
          <p:cNvPr id="2" name="Title 1">
            <a:extLst>
              <a:ext uri="{FF2B5EF4-FFF2-40B4-BE49-F238E27FC236}">
                <a16:creationId xmlns:a16="http://schemas.microsoft.com/office/drawing/2014/main" id="{DD7B21CF-E8FB-7160-3063-ED472FC5CEF1}"/>
              </a:ext>
            </a:extLst>
          </p:cNvPr>
          <p:cNvSpPr txBox="1">
            <a:spLocks/>
          </p:cNvSpPr>
          <p:nvPr/>
        </p:nvSpPr>
        <p:spPr>
          <a:xfrm>
            <a:off x="417946" y="369744"/>
            <a:ext cx="995910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b="1"/>
              <a:t>Обговорення в групі</a:t>
            </a:r>
            <a:endParaRPr lang="en-US" dirty="0"/>
          </a:p>
        </p:txBody>
      </p:sp>
    </p:spTree>
    <p:extLst>
      <p:ext uri="{BB962C8B-B14F-4D97-AF65-F5344CB8AC3E}">
        <p14:creationId xmlns:p14="http://schemas.microsoft.com/office/powerpoint/2010/main" val="1708750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E3089D4-5E08-5295-530C-EFEE4981B5B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B9C4920-D3F4-9C92-816E-5A7B584F98FC}"/>
              </a:ext>
            </a:extLst>
          </p:cNvPr>
          <p:cNvSpPr>
            <a:spLocks noGrp="1"/>
          </p:cNvSpPr>
          <p:nvPr>
            <p:ph type="title"/>
          </p:nvPr>
        </p:nvSpPr>
        <p:spPr>
          <a:xfrm>
            <a:off x="252663" y="399865"/>
            <a:ext cx="9959108" cy="1325563"/>
          </a:xfrm>
        </p:spPr>
        <p:txBody>
          <a:bodyPr>
            <a:normAutofit fontScale="90000"/>
          </a:bodyPr>
          <a:lstStyle/>
          <a:p>
            <a:pPr algn="ctr"/>
            <a:r>
              <a:rPr lang="uk-UA" dirty="0">
                <a:effectLst>
                  <a:outerShdw blurRad="38100" dist="38100" dir="2700000" algn="tl">
                    <a:srgbClr val="000000">
                      <a:alpha val="43137"/>
                    </a:srgbClr>
                  </a:outerShdw>
                </a:effectLst>
                <a:cs typeface="Times New Roman" panose="02020603050405020304" pitchFamily="18" charset="0"/>
              </a:rPr>
              <a:t>Відповіді на слухання:</a:t>
            </a:r>
            <a:br>
              <a:rPr lang="uk-UA" i="1" dirty="0">
                <a:effectLst>
                  <a:outerShdw blurRad="38100" dist="38100" dir="2700000" algn="tl">
                    <a:srgbClr val="000000">
                      <a:alpha val="43137"/>
                    </a:srgbClr>
                  </a:outerShdw>
                </a:effectLst>
                <a:cs typeface="Times New Roman" panose="02020603050405020304" pitchFamily="18" charset="0"/>
              </a:rPr>
            </a:br>
            <a:r>
              <a:rPr lang="uk-UA" b="1" i="1" dirty="0">
                <a:effectLst>
                  <a:outerShdw blurRad="38100" dist="38100" dir="2700000" algn="tl">
                    <a:srgbClr val="000000">
                      <a:alpha val="43137"/>
                    </a:srgbClr>
                  </a:outerShdw>
                </a:effectLst>
                <a:cs typeface="Times New Roman" panose="02020603050405020304" pitchFamily="18" charset="0"/>
              </a:rPr>
              <a:t>Сперечання</a:t>
            </a:r>
            <a:br>
              <a:rPr lang="en-US" i="1" dirty="0">
                <a:effectLst>
                  <a:outerShdw blurRad="38100" dist="38100" dir="2700000" algn="tl">
                    <a:srgbClr val="000000">
                      <a:alpha val="43137"/>
                    </a:srgbClr>
                  </a:outerShdw>
                </a:effectLst>
              </a:rPr>
            </a:br>
            <a:endParaRPr lang="en-US" i="1" dirty="0">
              <a:effectLst>
                <a:outerShdw blurRad="38100" dist="38100" dir="2700000" algn="tl">
                  <a:srgbClr val="000000">
                    <a:alpha val="43137"/>
                  </a:srgbClr>
                </a:outerShdw>
              </a:effectLst>
            </a:endParaRPr>
          </a:p>
        </p:txBody>
      </p:sp>
      <p:sp>
        <p:nvSpPr>
          <p:cNvPr id="5" name="Content Placeholder 2">
            <a:extLst>
              <a:ext uri="{FF2B5EF4-FFF2-40B4-BE49-F238E27FC236}">
                <a16:creationId xmlns:a16="http://schemas.microsoft.com/office/drawing/2014/main" id="{03772B62-D19E-EA13-AC6E-9087E36F55C2}"/>
              </a:ext>
            </a:extLst>
          </p:cNvPr>
          <p:cNvSpPr>
            <a:spLocks noGrp="1"/>
          </p:cNvSpPr>
          <p:nvPr>
            <p:ph idx="1"/>
          </p:nvPr>
        </p:nvSpPr>
        <p:spPr>
          <a:xfrm>
            <a:off x="252663" y="1848897"/>
            <a:ext cx="10127284" cy="4852692"/>
          </a:xfrm>
        </p:spPr>
        <p:txBody>
          <a:bodyPr>
            <a:normAutofit/>
          </a:bodyPr>
          <a:lstStyle/>
          <a:p>
            <a:pPr marL="0" indent="0">
              <a:buNone/>
            </a:pPr>
            <a:r>
              <a:rPr lang="uk-UA" dirty="0">
                <a:solidFill>
                  <a:schemeClr val="bg1"/>
                </a:solidFill>
              </a:rPr>
              <a:t>Можливо, ви чули голос Бога, Його заклик зробити щось для Нього. Але потім у вас починається внутрішня суперечка, яка виглядає приблизно так:</a:t>
            </a:r>
          </a:p>
          <a:p>
            <a:pPr marL="0" indent="0">
              <a:buNone/>
            </a:pPr>
            <a:r>
              <a:rPr lang="uk-UA" dirty="0">
                <a:solidFill>
                  <a:schemeClr val="bg1"/>
                </a:solidFill>
              </a:rPr>
              <a:t>- БОГ: </a:t>
            </a:r>
            <a:r>
              <a:rPr lang="uk-UA" i="1" dirty="0">
                <a:solidFill>
                  <a:schemeClr val="bg1"/>
                </a:solidFill>
              </a:rPr>
              <a:t>(Лагідне підштовхування, щоб вести суботню школу, коли вас щойно про це попросили.)</a:t>
            </a:r>
          </a:p>
          <a:p>
            <a:pPr marL="0" indent="0">
              <a:buNone/>
            </a:pPr>
            <a:r>
              <a:rPr lang="uk-UA" dirty="0">
                <a:solidFill>
                  <a:schemeClr val="bg1"/>
                </a:solidFill>
              </a:rPr>
              <a:t>- Я: «Господи, Ти знаєш, що у мене попереду напружений тиждень і я не маю додаткового часу на вивчення. До суботи я буду дуже втомлений!» АБО «Господи, Ти знаєш, що така-то сестричка набагато краще за мене веде заняття. Чому б не попросити її це зробити?»</a:t>
            </a:r>
          </a:p>
          <a:p>
            <a:endParaRPr lang="pt-BR" sz="2400" dirty="0">
              <a:solidFill>
                <a:schemeClr val="bg1"/>
              </a:solidFill>
            </a:endParaRPr>
          </a:p>
        </p:txBody>
      </p:sp>
    </p:spTree>
    <p:extLst>
      <p:ext uri="{BB962C8B-B14F-4D97-AF65-F5344CB8AC3E}">
        <p14:creationId xmlns:p14="http://schemas.microsoft.com/office/powerpoint/2010/main" val="798194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5A96E9-579B-EB12-33D8-80C7437E56D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D2C5882E-5EEC-B048-6991-BCE991C854F5}"/>
              </a:ext>
            </a:extLst>
          </p:cNvPr>
          <p:cNvSpPr>
            <a:spLocks noGrp="1"/>
          </p:cNvSpPr>
          <p:nvPr>
            <p:ph idx="1"/>
          </p:nvPr>
        </p:nvSpPr>
        <p:spPr>
          <a:xfrm>
            <a:off x="264695" y="1848897"/>
            <a:ext cx="10115252" cy="4882194"/>
          </a:xfrm>
        </p:spPr>
        <p:txBody>
          <a:bodyPr>
            <a:normAutofit/>
          </a:bodyPr>
          <a:lstStyle/>
          <a:p>
            <a:r>
              <a:rPr lang="uk-UA" dirty="0">
                <a:solidFill>
                  <a:schemeClr val="bg1"/>
                </a:solidFill>
              </a:rPr>
              <a:t>Іноді ми настільки любимо планувати або дотримуємося такого суворого розкладу, що не допускаємо жодних відхилень від того, що запланували заздалегідь. </a:t>
            </a:r>
          </a:p>
          <a:p>
            <a:endParaRPr lang="uk-UA" dirty="0">
              <a:solidFill>
                <a:schemeClr val="bg1"/>
              </a:solidFill>
            </a:endParaRPr>
          </a:p>
          <a:p>
            <a:r>
              <a:rPr lang="uk-UA" dirty="0">
                <a:solidFill>
                  <a:schemeClr val="bg1"/>
                </a:solidFill>
              </a:rPr>
              <a:t>Тому на будь-яке прохання від Бога ми відповідаємо так: «Господи, Ти знаєш, що цього немає в моєму плані чи календарі. Я просто не можу це втиснути. Моє життя та цілі дуже важливі і я просто не маю часу на це».</a:t>
            </a:r>
          </a:p>
          <a:p>
            <a:endParaRPr lang="pt-BR" sz="2400" dirty="0">
              <a:solidFill>
                <a:schemeClr val="bg1"/>
              </a:solidFill>
            </a:endParaRPr>
          </a:p>
        </p:txBody>
      </p:sp>
      <p:sp>
        <p:nvSpPr>
          <p:cNvPr id="2" name="Title 1">
            <a:extLst>
              <a:ext uri="{FF2B5EF4-FFF2-40B4-BE49-F238E27FC236}">
                <a16:creationId xmlns:a16="http://schemas.microsoft.com/office/drawing/2014/main" id="{2D8FECEF-CFB5-163B-4A0A-7F37F7745F8D}"/>
              </a:ext>
            </a:extLst>
          </p:cNvPr>
          <p:cNvSpPr txBox="1">
            <a:spLocks/>
          </p:cNvSpPr>
          <p:nvPr/>
        </p:nvSpPr>
        <p:spPr>
          <a:xfrm>
            <a:off x="264695" y="387401"/>
            <a:ext cx="9959108" cy="1325563"/>
          </a:xfrm>
          <a:prstGeom prst="rect">
            <a:avLst/>
          </a:prstGeom>
        </p:spPr>
        <p:txBody>
          <a:bodyPr vert="horz" lIns="91440" tIns="45720" rIns="91440" bIns="45720" rtlCol="0" anchor="ctr">
            <a:normAutofit fontScale="4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uk-UA" sz="6700" dirty="0">
                <a:effectLst>
                  <a:outerShdw blurRad="38100" dist="38100" dir="2700000" algn="tl">
                    <a:srgbClr val="000000">
                      <a:alpha val="43137"/>
                    </a:srgbClr>
                  </a:outerShdw>
                </a:effectLst>
                <a:cs typeface="Times New Roman" panose="02020603050405020304" pitchFamily="18" charset="0"/>
              </a:rPr>
              <a:t>Відповіді на слухання:</a:t>
            </a:r>
            <a:br>
              <a:rPr lang="uk-UA" sz="6700" i="1" dirty="0">
                <a:effectLst>
                  <a:outerShdw blurRad="38100" dist="38100" dir="2700000" algn="tl">
                    <a:srgbClr val="000000">
                      <a:alpha val="43137"/>
                    </a:srgbClr>
                  </a:outerShdw>
                </a:effectLst>
                <a:cs typeface="Times New Roman" panose="02020603050405020304" pitchFamily="18" charset="0"/>
              </a:rPr>
            </a:br>
            <a:endParaRPr lang="uk-UA" sz="6700" i="1" dirty="0">
              <a:effectLst>
                <a:outerShdw blurRad="38100" dist="38100" dir="2700000" algn="tl">
                  <a:srgbClr val="000000">
                    <a:alpha val="43137"/>
                  </a:srgbClr>
                </a:outerShdw>
              </a:effectLst>
              <a:cs typeface="Times New Roman" panose="02020603050405020304" pitchFamily="18" charset="0"/>
            </a:endParaRPr>
          </a:p>
          <a:p>
            <a:pPr algn="ctr"/>
            <a:r>
              <a:rPr lang="uk-UA" sz="6700" b="1" i="1" dirty="0">
                <a:effectLst>
                  <a:outerShdw blurRad="38100" dist="38100" dir="2700000" algn="tl">
                    <a:srgbClr val="000000">
                      <a:alpha val="43137"/>
                    </a:srgbClr>
                  </a:outerShdw>
                </a:effectLst>
                <a:cs typeface="Times New Roman" panose="02020603050405020304" pitchFamily="18" charset="0"/>
              </a:rPr>
              <a:t>Розклад</a:t>
            </a:r>
            <a:r>
              <a:rPr lang="en-US" sz="6700" b="1" i="1" dirty="0">
                <a:effectLst>
                  <a:outerShdw blurRad="38100" dist="38100" dir="2700000" algn="tl">
                    <a:srgbClr val="000000">
                      <a:alpha val="43137"/>
                    </a:srgbClr>
                  </a:outerShdw>
                </a:effectLst>
                <a:cs typeface="Times New Roman" panose="02020603050405020304" pitchFamily="18" charset="0"/>
              </a:rPr>
              <a:t>/</a:t>
            </a:r>
            <a:r>
              <a:rPr lang="ru-RU" sz="6700" b="1" i="1" dirty="0" err="1">
                <a:effectLst>
                  <a:outerShdw blurRad="38100" dist="38100" dir="2700000" algn="tl">
                    <a:srgbClr val="000000">
                      <a:alpha val="43137"/>
                    </a:srgbClr>
                  </a:outerShdw>
                </a:effectLst>
                <a:cs typeface="Times New Roman" panose="02020603050405020304" pitchFamily="18" charset="0"/>
              </a:rPr>
              <a:t>Планування</a:t>
            </a:r>
            <a:br>
              <a:rPr lang="en-US" i="1" dirty="0">
                <a:effectLst>
                  <a:outerShdw blurRad="38100" dist="38100" dir="2700000" algn="tl">
                    <a:srgbClr val="000000">
                      <a:alpha val="43137"/>
                    </a:srgbClr>
                  </a:outerShdw>
                </a:effectLst>
              </a:rPr>
            </a:br>
            <a:endParaRPr lang="en-US"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28091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226E458-0CA2-03B1-FEDF-50BE264B05E0}"/>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0D0845D-A5D3-A4E2-3E8A-5DADD3201DE5}"/>
              </a:ext>
            </a:extLst>
          </p:cNvPr>
          <p:cNvSpPr>
            <a:spLocks noGrp="1"/>
          </p:cNvSpPr>
          <p:nvPr>
            <p:ph idx="1"/>
          </p:nvPr>
        </p:nvSpPr>
        <p:spPr>
          <a:xfrm>
            <a:off x="820134" y="1677974"/>
            <a:ext cx="8842342" cy="4845376"/>
          </a:xfrm>
        </p:spPr>
        <p:txBody>
          <a:bodyPr>
            <a:normAutofit/>
          </a:bodyPr>
          <a:lstStyle/>
          <a:p>
            <a:pPr marL="0" indent="0">
              <a:buNone/>
            </a:pPr>
            <a:r>
              <a:rPr lang="uk-UA" dirty="0"/>
              <a:t>Можливо, ви є людиною, яка каже: «Я зроблю це, коли...». </a:t>
            </a:r>
          </a:p>
          <a:p>
            <a:pPr marL="0" indent="0">
              <a:buNone/>
            </a:pPr>
            <a:r>
              <a:rPr lang="uk-UA" dirty="0"/>
              <a:t>«Я зроблю це, коли навчуся говорити з меншим акцентом», або «Я зроблю це, коли схудну на ці десять кілограмів, які мені потрібно скинути», або «Я зроблю це, коли мої діти підростуть». Таких прикладів дуже багато! «Я зроблю це, коли пройду курс з публічних виступів».</a:t>
            </a:r>
          </a:p>
          <a:p>
            <a:pPr marL="0" indent="0">
              <a:buNone/>
            </a:pPr>
            <a:endParaRPr lang="pt-BR" sz="2400" dirty="0"/>
          </a:p>
        </p:txBody>
      </p:sp>
      <p:sp>
        <p:nvSpPr>
          <p:cNvPr id="3" name="Title 1">
            <a:extLst>
              <a:ext uri="{FF2B5EF4-FFF2-40B4-BE49-F238E27FC236}">
                <a16:creationId xmlns:a16="http://schemas.microsoft.com/office/drawing/2014/main" id="{84DEDDD7-9436-FE16-E156-A3F0FDF59EC7}"/>
              </a:ext>
            </a:extLst>
          </p:cNvPr>
          <p:cNvSpPr>
            <a:spLocks noGrp="1"/>
          </p:cNvSpPr>
          <p:nvPr>
            <p:ph type="title"/>
          </p:nvPr>
        </p:nvSpPr>
        <p:spPr>
          <a:xfrm>
            <a:off x="725864" y="400640"/>
            <a:ext cx="8936612" cy="1142267"/>
          </a:xfrm>
        </p:spPr>
        <p:txBody>
          <a:bodyPr>
            <a:normAutofit/>
          </a:bodyPr>
          <a:lstStyle/>
          <a:p>
            <a:r>
              <a:rPr lang="ru-RU" b="1" i="1" dirty="0">
                <a:latin typeface="+mn-lt"/>
                <a:cs typeface="Times New Roman" panose="02020603050405020304" pitchFamily="18" charset="0"/>
              </a:rPr>
              <a:t>Я </a:t>
            </a:r>
            <a:r>
              <a:rPr lang="ru-RU" b="1" i="1" dirty="0" err="1">
                <a:latin typeface="+mn-lt"/>
                <a:cs typeface="Times New Roman" panose="02020603050405020304" pitchFamily="18" charset="0"/>
              </a:rPr>
              <a:t>зроблю</a:t>
            </a:r>
            <a:r>
              <a:rPr lang="ru-RU" b="1" i="1" dirty="0">
                <a:latin typeface="+mn-lt"/>
                <a:cs typeface="Times New Roman" panose="02020603050405020304" pitchFamily="18" charset="0"/>
              </a:rPr>
              <a:t> коли</a:t>
            </a:r>
            <a:r>
              <a:rPr lang="en-US" b="1" i="1" dirty="0">
                <a:latin typeface="+mn-lt"/>
                <a:cs typeface="Times New Roman" panose="02020603050405020304" pitchFamily="18" charset="0"/>
              </a:rPr>
              <a:t>. . .</a:t>
            </a:r>
            <a:endParaRPr lang="pt-BR" i="1" dirty="0">
              <a:latin typeface="+mn-lt"/>
            </a:endParaRPr>
          </a:p>
        </p:txBody>
      </p:sp>
    </p:spTree>
    <p:extLst>
      <p:ext uri="{BB962C8B-B14F-4D97-AF65-F5344CB8AC3E}">
        <p14:creationId xmlns:p14="http://schemas.microsoft.com/office/powerpoint/2010/main" val="2085400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A6A1A03-9CC3-C742-5A15-C92231E08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0962CC3-B529-1757-E08E-0A9E47E3C56D}"/>
              </a:ext>
            </a:extLst>
          </p:cNvPr>
          <p:cNvSpPr>
            <a:spLocks noGrp="1"/>
          </p:cNvSpPr>
          <p:nvPr>
            <p:ph type="title"/>
          </p:nvPr>
        </p:nvSpPr>
        <p:spPr>
          <a:xfrm>
            <a:off x="265546" y="217344"/>
            <a:ext cx="9959108" cy="1325563"/>
          </a:xfrm>
        </p:spPr>
        <p:txBody>
          <a:bodyPr>
            <a:normAutofit/>
          </a:bodyPr>
          <a:lstStyle/>
          <a:p>
            <a:r>
              <a:rPr lang="ru-RU" b="1" i="1" dirty="0" err="1">
                <a:effectLst>
                  <a:outerShdw blurRad="38100" dist="38100" dir="2700000" algn="tl">
                    <a:srgbClr val="000000">
                      <a:alpha val="43137"/>
                    </a:srgbClr>
                  </a:outerShdw>
                </a:effectLst>
                <a:cs typeface="Times New Roman" panose="02020603050405020304" pitchFamily="18" charset="0"/>
              </a:rPr>
              <a:t>Питання</a:t>
            </a:r>
            <a:r>
              <a:rPr lang="ru-RU" b="1" i="1" dirty="0">
                <a:effectLst>
                  <a:outerShdw blurRad="38100" dist="38100" dir="2700000" algn="tl">
                    <a:srgbClr val="000000">
                      <a:alpha val="43137"/>
                    </a:srgbClr>
                  </a:outerShdw>
                </a:effectLst>
                <a:cs typeface="Times New Roman" panose="02020603050405020304" pitchFamily="18" charset="0"/>
              </a:rPr>
              <a:t> для </a:t>
            </a:r>
            <a:r>
              <a:rPr lang="ru-RU" b="1" i="1" dirty="0" err="1">
                <a:effectLst>
                  <a:outerShdw blurRad="38100" dist="38100" dir="2700000" algn="tl">
                    <a:srgbClr val="000000">
                      <a:alpha val="43137"/>
                    </a:srgbClr>
                  </a:outerShdw>
                </a:effectLst>
                <a:cs typeface="Times New Roman" panose="02020603050405020304" pitchFamily="18" charset="0"/>
              </a:rPr>
              <a:t>обговорення</a:t>
            </a:r>
            <a:endParaRPr lang="en-US" b="1" i="1" dirty="0">
              <a:effectLst>
                <a:outerShdw blurRad="38100" dist="38100" dir="2700000" algn="tl">
                  <a:srgbClr val="000000">
                    <a:alpha val="43137"/>
                  </a:srgbClr>
                </a:outerShdw>
              </a:effectLst>
              <a:cs typeface="Times New Roman" panose="02020603050405020304" pitchFamily="18" charset="0"/>
            </a:endParaRPr>
          </a:p>
        </p:txBody>
      </p:sp>
      <p:sp>
        <p:nvSpPr>
          <p:cNvPr id="5" name="Content Placeholder 2">
            <a:extLst>
              <a:ext uri="{FF2B5EF4-FFF2-40B4-BE49-F238E27FC236}">
                <a16:creationId xmlns:a16="http://schemas.microsoft.com/office/drawing/2014/main" id="{27E3CF0B-7A4D-4E9F-E25E-2B3895E2513E}"/>
              </a:ext>
            </a:extLst>
          </p:cNvPr>
          <p:cNvSpPr>
            <a:spLocks noGrp="1"/>
          </p:cNvSpPr>
          <p:nvPr>
            <p:ph idx="1"/>
          </p:nvPr>
        </p:nvSpPr>
        <p:spPr>
          <a:xfrm>
            <a:off x="216568" y="2069431"/>
            <a:ext cx="10193524" cy="4642867"/>
          </a:xfrm>
        </p:spPr>
        <p:txBody>
          <a:bodyPr>
            <a:normAutofit/>
          </a:bodyPr>
          <a:lstStyle/>
          <a:p>
            <a:pPr marL="514350" lvl="0" indent="-514350">
              <a:buFont typeface="+mj-lt"/>
              <a:buAutoNum type="arabicPeriod"/>
            </a:pPr>
            <a:r>
              <a:rPr lang="uk-UA" dirty="0">
                <a:solidFill>
                  <a:schemeClr val="bg1"/>
                </a:solidFill>
              </a:rPr>
              <a:t>Які суперечки у вас були, чи то з самим собою, чи то з Богом? Поділіться принаймні однією з них із групою.</a:t>
            </a:r>
          </a:p>
          <a:p>
            <a:pPr marL="514350" lvl="0" indent="-514350">
              <a:buFont typeface="+mj-lt"/>
              <a:buAutoNum type="arabicPeriod"/>
            </a:pPr>
            <a:r>
              <a:rPr lang="uk-UA" dirty="0">
                <a:solidFill>
                  <a:schemeClr val="bg1"/>
                </a:solidFill>
              </a:rPr>
              <a:t>Чи важко вам знайти час у своєму календарі для спонтанних підказок від Святого Духа? Чи було б вам важко перепланувати сьогоднішній графік, якби Бог надихнув вас допомогти сестрі з чимось?</a:t>
            </a:r>
          </a:p>
          <a:p>
            <a:pPr marL="514350" lvl="0" indent="-514350">
              <a:buFont typeface="+mj-lt"/>
              <a:buAutoNum type="arabicPeriod"/>
            </a:pPr>
            <a:r>
              <a:rPr lang="uk-UA" dirty="0">
                <a:solidFill>
                  <a:schemeClr val="bg1"/>
                </a:solidFill>
              </a:rPr>
              <a:t>Чи було б вам важко пропустити світський захід заради того, до чого, на вашу думку, Бог може вас покликати?</a:t>
            </a:r>
          </a:p>
          <a:p>
            <a:endParaRPr lang="pt-BR" sz="2400" dirty="0">
              <a:solidFill>
                <a:schemeClr val="bg1"/>
              </a:solidFill>
            </a:endParaRPr>
          </a:p>
        </p:txBody>
      </p:sp>
    </p:spTree>
    <p:extLst>
      <p:ext uri="{BB962C8B-B14F-4D97-AF65-F5344CB8AC3E}">
        <p14:creationId xmlns:p14="http://schemas.microsoft.com/office/powerpoint/2010/main" val="604089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2C3919-65EB-B3E8-E360-4CB5148FBA8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68DE7F5-48B2-686C-D44C-B0B77A8E65D5}"/>
              </a:ext>
            </a:extLst>
          </p:cNvPr>
          <p:cNvSpPr>
            <a:spLocks noGrp="1"/>
          </p:cNvSpPr>
          <p:nvPr>
            <p:ph type="title"/>
          </p:nvPr>
        </p:nvSpPr>
        <p:spPr>
          <a:xfrm>
            <a:off x="265546" y="217344"/>
            <a:ext cx="9959108" cy="1325563"/>
          </a:xfrm>
        </p:spPr>
        <p:txBody>
          <a:bodyPr>
            <a:normAutofit/>
          </a:bodyPr>
          <a:lstStyle/>
          <a:p>
            <a:r>
              <a:rPr lang="ru-RU" b="1" i="1" dirty="0" err="1">
                <a:effectLst>
                  <a:outerShdw blurRad="38100" dist="38100" dir="2700000" algn="tl">
                    <a:srgbClr val="000000">
                      <a:alpha val="43137"/>
                    </a:srgbClr>
                  </a:outerShdw>
                </a:effectLst>
                <a:cs typeface="Times New Roman" panose="02020603050405020304" pitchFamily="18" charset="0"/>
              </a:rPr>
              <a:t>Питання</a:t>
            </a:r>
            <a:r>
              <a:rPr lang="ru-RU" b="1" i="1" dirty="0">
                <a:effectLst>
                  <a:outerShdw blurRad="38100" dist="38100" dir="2700000" algn="tl">
                    <a:srgbClr val="000000">
                      <a:alpha val="43137"/>
                    </a:srgbClr>
                  </a:outerShdw>
                </a:effectLst>
                <a:cs typeface="Times New Roman" panose="02020603050405020304" pitchFamily="18" charset="0"/>
              </a:rPr>
              <a:t> для </a:t>
            </a:r>
            <a:r>
              <a:rPr lang="ru-RU" b="1" i="1" dirty="0" err="1">
                <a:effectLst>
                  <a:outerShdw blurRad="38100" dist="38100" dir="2700000" algn="tl">
                    <a:srgbClr val="000000">
                      <a:alpha val="43137"/>
                    </a:srgbClr>
                  </a:outerShdw>
                </a:effectLst>
                <a:cs typeface="Times New Roman" panose="02020603050405020304" pitchFamily="18" charset="0"/>
              </a:rPr>
              <a:t>обговорення</a:t>
            </a:r>
            <a:endParaRPr lang="en-US"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id="{BB4BE918-9C2C-B02A-294D-884C9EBADAE5}"/>
              </a:ext>
            </a:extLst>
          </p:cNvPr>
          <p:cNvSpPr>
            <a:spLocks noGrp="1"/>
          </p:cNvSpPr>
          <p:nvPr>
            <p:ph idx="1"/>
          </p:nvPr>
        </p:nvSpPr>
        <p:spPr>
          <a:xfrm>
            <a:off x="192504" y="2081463"/>
            <a:ext cx="10217587" cy="4630836"/>
          </a:xfrm>
        </p:spPr>
        <p:txBody>
          <a:bodyPr>
            <a:normAutofit/>
          </a:bodyPr>
          <a:lstStyle/>
          <a:p>
            <a:pPr marL="0" lvl="0" indent="0">
              <a:buNone/>
            </a:pPr>
            <a:r>
              <a:rPr lang="uk-UA" sz="3200" dirty="0">
                <a:solidFill>
                  <a:schemeClr val="bg1"/>
                </a:solidFill>
              </a:rPr>
              <a:t>4. У ширшому масштабі, чи настільки ви спланували своє життя в певному напрямку, що якби Бог покликав вас змінити курс вашого життя, ви б не були готові до цього?</a:t>
            </a:r>
          </a:p>
          <a:p>
            <a:pPr marL="0" lvl="0" indent="0">
              <a:buNone/>
            </a:pPr>
            <a:r>
              <a:rPr lang="uk-UA" sz="3200" dirty="0">
                <a:solidFill>
                  <a:schemeClr val="bg1"/>
                </a:solidFill>
              </a:rPr>
              <a:t>5. Чи бували у вас коли-небудь думки на кшталт «Я зроблю це, коли...»? Якщо так, то які саме?</a:t>
            </a:r>
          </a:p>
          <a:p>
            <a:pPr marL="514350" indent="-514350">
              <a:buFont typeface="+mj-lt"/>
              <a:buAutoNum type="arabicPeriod"/>
            </a:pPr>
            <a:endParaRPr lang="pt-BR" sz="3200" dirty="0">
              <a:solidFill>
                <a:schemeClr val="bg1"/>
              </a:solidFill>
            </a:endParaRPr>
          </a:p>
        </p:txBody>
      </p:sp>
    </p:spTree>
    <p:extLst>
      <p:ext uri="{BB962C8B-B14F-4D97-AF65-F5344CB8AC3E}">
        <p14:creationId xmlns:p14="http://schemas.microsoft.com/office/powerpoint/2010/main" val="32567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1F55A80-1517-CA1E-1592-E61D4CCDD3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2DB43C-5D37-2B85-64B8-B40471F26386}"/>
              </a:ext>
            </a:extLst>
          </p:cNvPr>
          <p:cNvSpPr>
            <a:spLocks noGrp="1"/>
          </p:cNvSpPr>
          <p:nvPr>
            <p:ph type="title"/>
          </p:nvPr>
        </p:nvSpPr>
        <p:spPr>
          <a:xfrm>
            <a:off x="0" y="397042"/>
            <a:ext cx="10470382" cy="1170501"/>
          </a:xfrm>
        </p:spPr>
        <p:txBody>
          <a:bodyPr>
            <a:noAutofit/>
          </a:bodyPr>
          <a:lstStyle/>
          <a:p>
            <a:pPr algn="ct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r>
              <a:rPr lang="ru-RU" sz="6600" i="1" dirty="0" err="1">
                <a:solidFill>
                  <a:schemeClr val="bg1"/>
                </a:solidFill>
              </a:rPr>
              <a:t>Висновок</a:t>
            </a:r>
            <a:br>
              <a:rPr lang="en-US" dirty="0"/>
            </a:br>
            <a:br>
              <a:rPr lang="en-US" dirty="0">
                <a:solidFill>
                  <a:schemeClr val="bg1"/>
                </a:solidFill>
                <a:cs typeface="Times New Roman" panose="02020603050405020304" pitchFamily="18" charset="0"/>
              </a:rPr>
            </a:br>
            <a:br>
              <a:rPr lang="en-US" dirty="0">
                <a:solidFill>
                  <a:schemeClr val="bg1"/>
                </a:solidFill>
                <a:cs typeface="Times New Roman" panose="02020603050405020304" pitchFamily="18" charset="0"/>
              </a:rPr>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cs typeface="Times New Roman" panose="02020603050405020304" pitchFamily="18" charset="0"/>
            </a:endParaRPr>
          </a:p>
        </p:txBody>
      </p:sp>
      <p:sp>
        <p:nvSpPr>
          <p:cNvPr id="3" name="Content Placeholder 2">
            <a:extLst>
              <a:ext uri="{FF2B5EF4-FFF2-40B4-BE49-F238E27FC236}">
                <a16:creationId xmlns:a16="http://schemas.microsoft.com/office/drawing/2014/main" id="{2A30164A-0ECE-FA85-3B00-23DA258FABF5}"/>
              </a:ext>
            </a:extLst>
          </p:cNvPr>
          <p:cNvSpPr>
            <a:spLocks noGrp="1"/>
          </p:cNvSpPr>
          <p:nvPr>
            <p:ph idx="1"/>
          </p:nvPr>
        </p:nvSpPr>
        <p:spPr>
          <a:xfrm>
            <a:off x="240632" y="1925053"/>
            <a:ext cx="10139315" cy="4932947"/>
          </a:xfrm>
        </p:spPr>
        <p:txBody>
          <a:bodyPr>
            <a:normAutofit/>
          </a:bodyPr>
          <a:lstStyle/>
          <a:p>
            <a:pPr marL="0" indent="0" algn="just">
              <a:buNone/>
            </a:pPr>
            <a:r>
              <a:rPr lang="uk-UA" sz="3200" dirty="0"/>
              <a:t>Після нашої розмови про створення можливостей для слухання Божого голосу та після того, як ми почули всі аргументи та перешкоди, які заважають нам відповісти Йому позитивно, давайте всі разом помолимося, щоб Святий Дух направляв наші серця, доки ми не будемо на 100 відсотків готові сказати: </a:t>
            </a:r>
          </a:p>
          <a:p>
            <a:pPr marL="0" indent="0" algn="just">
              <a:buNone/>
            </a:pPr>
            <a:r>
              <a:rPr lang="uk-UA" sz="3200" b="1" i="1" dirty="0"/>
              <a:t>«Хінені</a:t>
            </a:r>
            <a:r>
              <a:rPr lang="uk-UA" sz="3200" b="1" dirty="0"/>
              <a:t>, я тут, готовий і чекаю, щоб зробити все, про що Ти мене попросиш». </a:t>
            </a:r>
            <a:endParaRPr lang="en-US" sz="3200" b="1" dirty="0"/>
          </a:p>
        </p:txBody>
      </p:sp>
    </p:spTree>
    <p:extLst>
      <p:ext uri="{BB962C8B-B14F-4D97-AF65-F5344CB8AC3E}">
        <p14:creationId xmlns:p14="http://schemas.microsoft.com/office/powerpoint/2010/main" val="3161869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AC34A15-7334-C472-4C73-ED43E9D371B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3778BA-4C69-893E-AA2B-2E9A0B4E36CD}"/>
              </a:ext>
            </a:extLst>
          </p:cNvPr>
          <p:cNvSpPr>
            <a:spLocks noGrp="1"/>
          </p:cNvSpPr>
          <p:nvPr>
            <p:ph idx="1"/>
          </p:nvPr>
        </p:nvSpPr>
        <p:spPr>
          <a:xfrm>
            <a:off x="394947" y="2047916"/>
            <a:ext cx="10115252" cy="5069393"/>
          </a:xfrm>
        </p:spPr>
        <p:txBody>
          <a:bodyPr>
            <a:normAutofit/>
          </a:bodyPr>
          <a:lstStyle/>
          <a:p>
            <a:pPr marL="0" indent="0" algn="ctr">
              <a:buNone/>
            </a:pPr>
            <a:r>
              <a:rPr lang="uk-UA" sz="3200" dirty="0"/>
              <a:t>Я закликаю кожного з вас взяти на себе це зобов’язання… і, можливо, написати на титульній сторінці своєї Біблії</a:t>
            </a:r>
          </a:p>
          <a:p>
            <a:pPr marL="0" indent="0" algn="ctr">
              <a:buNone/>
            </a:pPr>
            <a:r>
              <a:rPr lang="uk-UA" sz="3200" b="1" i="1" dirty="0">
                <a:effectLst>
                  <a:outerShdw blurRad="38100" dist="38100" dir="2700000" algn="tl">
                    <a:srgbClr val="000000">
                      <a:alpha val="43137"/>
                    </a:srgbClr>
                  </a:outerShdw>
                </a:effectLst>
              </a:rPr>
              <a:t>Я ГОТОВА! </a:t>
            </a:r>
          </a:p>
          <a:p>
            <a:pPr marL="0" indent="0" algn="ctr">
              <a:buNone/>
            </a:pPr>
            <a:r>
              <a:rPr lang="uk-UA" sz="3200" dirty="0"/>
              <a:t>І підпишіть та </a:t>
            </a:r>
            <a:r>
              <a:rPr lang="uk-UA" sz="3200" dirty="0" err="1"/>
              <a:t>поставте</a:t>
            </a:r>
            <a:r>
              <a:rPr lang="uk-UA" sz="3200" dirty="0"/>
              <a:t> дату</a:t>
            </a:r>
          </a:p>
          <a:p>
            <a:pPr marL="0" indent="0" algn="ctr">
              <a:buNone/>
            </a:pPr>
            <a:r>
              <a:rPr lang="uk-UA" sz="3200" i="1" dirty="0"/>
              <a:t>Хінені</a:t>
            </a:r>
            <a:r>
              <a:rPr lang="uk-UA" sz="3200" dirty="0"/>
              <a:t>.</a:t>
            </a:r>
            <a:endParaRPr lang="en-US" sz="3200" dirty="0"/>
          </a:p>
        </p:txBody>
      </p:sp>
      <p:sp>
        <p:nvSpPr>
          <p:cNvPr id="5" name="Title 1">
            <a:extLst>
              <a:ext uri="{FF2B5EF4-FFF2-40B4-BE49-F238E27FC236}">
                <a16:creationId xmlns:a16="http://schemas.microsoft.com/office/drawing/2014/main" id="{3439D8BE-5A38-C679-C65F-BBA4AD8694CD}"/>
              </a:ext>
            </a:extLst>
          </p:cNvPr>
          <p:cNvSpPr txBox="1">
            <a:spLocks/>
          </p:cNvSpPr>
          <p:nvPr/>
        </p:nvSpPr>
        <p:spPr>
          <a:xfrm>
            <a:off x="394947" y="504968"/>
            <a:ext cx="9720305" cy="10099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br>
              <a:rPr lang="pt-BR" sz="4800" dirty="0">
                <a:solidFill>
                  <a:schemeClr val="bg1"/>
                </a:solidFill>
                <a:effectLst>
                  <a:outerShdw blurRad="38100" dist="38100" dir="2700000" algn="tl">
                    <a:srgbClr val="000000">
                      <a:alpha val="43137"/>
                    </a:srgbClr>
                  </a:outerShdw>
                </a:effectLst>
              </a:rPr>
            </a:br>
            <a:r>
              <a:rPr lang="ru-RU" sz="6600" i="1" dirty="0" err="1">
                <a:solidFill>
                  <a:schemeClr val="bg1"/>
                </a:solidFill>
              </a:rPr>
              <a:t>Висновок</a:t>
            </a:r>
            <a:br>
              <a:rPr lang="en-US" dirty="0"/>
            </a:br>
            <a:br>
              <a:rPr lang="en-US" dirty="0">
                <a:solidFill>
                  <a:schemeClr val="bg1"/>
                </a:solidFill>
                <a:cs typeface="Times New Roman" panose="02020603050405020304" pitchFamily="18" charset="0"/>
              </a:rPr>
            </a:br>
            <a:br>
              <a:rPr lang="en-US" dirty="0">
                <a:solidFill>
                  <a:schemeClr val="bg1"/>
                </a:solidFill>
                <a:cs typeface="Times New Roman" panose="02020603050405020304" pitchFamily="18" charset="0"/>
              </a:rPr>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cs typeface="Times New Roman" panose="02020603050405020304" pitchFamily="18" charset="0"/>
            </a:endParaRPr>
          </a:p>
        </p:txBody>
      </p:sp>
    </p:spTree>
    <p:extLst>
      <p:ext uri="{BB962C8B-B14F-4D97-AF65-F5344CB8AC3E}">
        <p14:creationId xmlns:p14="http://schemas.microsoft.com/office/powerpoint/2010/main" val="3717903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820134" y="615820"/>
            <a:ext cx="8842342" cy="5850294"/>
          </a:xfrm>
        </p:spPr>
        <p:txBody>
          <a:bodyPr>
            <a:normAutofit/>
          </a:bodyPr>
          <a:lstStyle/>
          <a:p>
            <a:r>
              <a:rPr lang="uk-UA" sz="3200" dirty="0"/>
              <a:t>Але іноді, маючи стільки справ у календарі, стільки активності в нашому житті, ми виявляємося занадто зайнятими, щоб провести тихий і спокійний час з Богом. </a:t>
            </a:r>
          </a:p>
          <a:p>
            <a:endParaRPr lang="uk-UA" sz="3200" dirty="0"/>
          </a:p>
          <a:p>
            <a:r>
              <a:rPr lang="uk-UA" sz="3200" dirty="0"/>
              <a:t>Де ми можемо для Нього знайти місце? Навіть якщо надто зайняті люди знаходять час для короткого молитовного часу, він не є спокійним і не поспішним.</a:t>
            </a:r>
            <a:endParaRPr lang="pt-BR" sz="3200" dirty="0"/>
          </a:p>
        </p:txBody>
      </p:sp>
    </p:spTree>
    <p:extLst>
      <p:ext uri="{BB962C8B-B14F-4D97-AF65-F5344CB8AC3E}">
        <p14:creationId xmlns:p14="http://schemas.microsoft.com/office/powerpoint/2010/main" val="2470095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4BA3D0-6C53-9B7C-F1D7-EECB3759A0A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C9D188-9484-7910-36B9-5B08684C5370}"/>
              </a:ext>
            </a:extLst>
          </p:cNvPr>
          <p:cNvSpPr>
            <a:spLocks noGrp="1"/>
          </p:cNvSpPr>
          <p:nvPr>
            <p:ph idx="1"/>
          </p:nvPr>
        </p:nvSpPr>
        <p:spPr>
          <a:xfrm>
            <a:off x="265546" y="2001116"/>
            <a:ext cx="9959109" cy="4351338"/>
          </a:xfrm>
        </p:spPr>
        <p:txBody>
          <a:bodyPr>
            <a:normAutofit/>
          </a:bodyPr>
          <a:lstStyle/>
          <a:p>
            <a:r>
              <a:rPr lang="uk-UA" sz="3200" dirty="0"/>
              <a:t>У багатьох людей у їхньому житті завжди є шум, майже кожну хвилину. Ранки наповнені шумом сім’ї, яка готується до школи та роботи, звуками дітей, подружжя, розваг або телефонних дзвінків. </a:t>
            </a:r>
          </a:p>
          <a:p>
            <a:pPr marL="0" indent="0">
              <a:buNone/>
            </a:pPr>
            <a:endParaRPr lang="en-US" sz="3200" dirty="0">
              <a:latin typeface="Times New Roman" panose="02020603050405020304" pitchFamily="18" charset="0"/>
              <a:cs typeface="Times New Roman" panose="02020603050405020304" pitchFamily="18" charset="0"/>
            </a:endParaRPr>
          </a:p>
          <a:p>
            <a:r>
              <a:rPr lang="uk-UA" sz="3200" dirty="0"/>
              <a:t>Потім на роботі відбувається занадто багато всього, щоб ми могли навіть просто спокійно подумати. </a:t>
            </a:r>
            <a:endParaRPr lang="en-US" sz="32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C6E5C42C-3F9E-8EA4-697D-C2656537C21B}"/>
              </a:ext>
            </a:extLst>
          </p:cNvPr>
          <p:cNvSpPr txBox="1"/>
          <p:nvPr/>
        </p:nvSpPr>
        <p:spPr>
          <a:xfrm>
            <a:off x="2198238" y="120388"/>
            <a:ext cx="6614292" cy="1446550"/>
          </a:xfrm>
          <a:prstGeom prst="rect">
            <a:avLst/>
          </a:prstGeom>
          <a:noFill/>
        </p:spPr>
        <p:txBody>
          <a:bodyPr wrap="square">
            <a:spAutoFit/>
          </a:bodyPr>
          <a:lstStyle/>
          <a:p>
            <a:pPr algn="ctr"/>
            <a:r>
              <a:rPr lang="uk-UA" sz="4400" b="1" i="1" dirty="0">
                <a:solidFill>
                  <a:schemeClr val="bg1"/>
                </a:solidFill>
                <a:effectLst>
                  <a:outerShdw blurRad="38100" dist="38100" dir="2700000" algn="tl">
                    <a:srgbClr val="000000">
                      <a:alpha val="43137"/>
                    </a:srgbClr>
                  </a:outerShdw>
                </a:effectLst>
                <a:latin typeface="+mj-lt"/>
              </a:rPr>
              <a:t>Перешкоди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Шум</a:t>
            </a:r>
            <a:endParaRPr lang="uk-UA" sz="4400" dirty="0">
              <a:latin typeface="+mj-lt"/>
            </a:endParaRPr>
          </a:p>
        </p:txBody>
      </p:sp>
    </p:spTree>
    <p:extLst>
      <p:ext uri="{BB962C8B-B14F-4D97-AF65-F5344CB8AC3E}">
        <p14:creationId xmlns:p14="http://schemas.microsoft.com/office/powerpoint/2010/main" val="3849634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70B13E5-2E38-49BF-D0CC-09B68CCD9DE1}"/>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CC55CDD-5502-5C0E-7232-8448958B5AC8}"/>
              </a:ext>
            </a:extLst>
          </p:cNvPr>
          <p:cNvSpPr>
            <a:spLocks noGrp="1"/>
          </p:cNvSpPr>
          <p:nvPr>
            <p:ph idx="1"/>
          </p:nvPr>
        </p:nvSpPr>
        <p:spPr>
          <a:xfrm>
            <a:off x="820134" y="1677974"/>
            <a:ext cx="8842342" cy="4845376"/>
          </a:xfrm>
        </p:spPr>
        <p:txBody>
          <a:bodyPr>
            <a:normAutofit/>
          </a:bodyPr>
          <a:lstStyle/>
          <a:p>
            <a:pPr marL="0" indent="0" algn="just">
              <a:buNone/>
            </a:pPr>
            <a:r>
              <a:rPr lang="uk-UA" sz="3200" dirty="0"/>
              <a:t>А коли у нас з’являється трохи вільного часу, ми заповнюємо його «шумом» соціальних мереж, «шумом» телевізора або навіть, як нам, здається «якісним шумом». Але стільки шуму не дозволяє нам знайти спокій і тишу, необхідні для того, щоб почути лагідний голос Бога.</a:t>
            </a:r>
          </a:p>
          <a:p>
            <a:pPr algn="just"/>
            <a:endParaRPr lang="pt-BR" sz="3200" dirty="0"/>
          </a:p>
        </p:txBody>
      </p:sp>
    </p:spTree>
    <p:extLst>
      <p:ext uri="{BB962C8B-B14F-4D97-AF65-F5344CB8AC3E}">
        <p14:creationId xmlns:p14="http://schemas.microsoft.com/office/powerpoint/2010/main" val="1087939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ACA98D1-2F60-31E2-7492-3048AA47F39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D46BD2-1FEC-14D0-9771-63E04E19AE35}"/>
              </a:ext>
            </a:extLst>
          </p:cNvPr>
          <p:cNvSpPr>
            <a:spLocks noGrp="1"/>
          </p:cNvSpPr>
          <p:nvPr>
            <p:ph idx="1"/>
          </p:nvPr>
        </p:nvSpPr>
        <p:spPr>
          <a:xfrm>
            <a:off x="265546" y="2001116"/>
            <a:ext cx="9959109" cy="4351338"/>
          </a:xfrm>
        </p:spPr>
        <p:txBody>
          <a:bodyPr>
            <a:normAutofit/>
          </a:bodyPr>
          <a:lstStyle/>
          <a:p>
            <a:r>
              <a:rPr lang="uk-UA" dirty="0"/>
              <a:t>Іноді ми робимо так багато, що постійно відчуваємо втому. Коли ми нарешті сідаємо наприкінці дня, ми майже відразу засинаємо. </a:t>
            </a:r>
          </a:p>
          <a:p>
            <a:endParaRPr lang="uk-UA" dirty="0"/>
          </a:p>
          <a:p>
            <a:r>
              <a:rPr lang="uk-UA" dirty="0"/>
              <a:t>Або ми постійно настільки втомлені, що ледве можемо зосередитися і, звичайно, не є пильними та не чекаємо, щоб почути Його голос.</a:t>
            </a:r>
          </a:p>
        </p:txBody>
      </p:sp>
      <p:sp>
        <p:nvSpPr>
          <p:cNvPr id="2" name="TextBox 1">
            <a:extLst>
              <a:ext uri="{FF2B5EF4-FFF2-40B4-BE49-F238E27FC236}">
                <a16:creationId xmlns:a16="http://schemas.microsoft.com/office/drawing/2014/main" id="{DFBCD4D3-0DEC-019F-6438-D5459AAA73AE}"/>
              </a:ext>
            </a:extLst>
          </p:cNvPr>
          <p:cNvSpPr txBox="1"/>
          <p:nvPr/>
        </p:nvSpPr>
        <p:spPr>
          <a:xfrm>
            <a:off x="2198238" y="120388"/>
            <a:ext cx="6511422" cy="1446550"/>
          </a:xfrm>
          <a:prstGeom prst="rect">
            <a:avLst/>
          </a:prstGeom>
          <a:noFill/>
        </p:spPr>
        <p:txBody>
          <a:bodyPr wrap="square">
            <a:spAutoFit/>
          </a:bodyPr>
          <a:lstStyle/>
          <a:p>
            <a:pPr algn="ctr"/>
            <a:r>
              <a:rPr lang="uk-UA" sz="4400" b="1" i="1" dirty="0">
                <a:solidFill>
                  <a:schemeClr val="bg1"/>
                </a:solidFill>
                <a:effectLst>
                  <a:outerShdw blurRad="38100" dist="38100" dir="2700000" algn="tl">
                    <a:srgbClr val="000000">
                      <a:alpha val="43137"/>
                    </a:srgbClr>
                  </a:outerShdw>
                </a:effectLst>
                <a:latin typeface="+mj-lt"/>
              </a:rPr>
              <a:t>Перешкоди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Втома</a:t>
            </a:r>
            <a:endParaRPr lang="uk-UA" sz="4400" dirty="0">
              <a:latin typeface="+mj-lt"/>
            </a:endParaRPr>
          </a:p>
        </p:txBody>
      </p:sp>
    </p:spTree>
    <p:extLst>
      <p:ext uri="{BB962C8B-B14F-4D97-AF65-F5344CB8AC3E}">
        <p14:creationId xmlns:p14="http://schemas.microsoft.com/office/powerpoint/2010/main" val="1848604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B2146DF-B5BE-2F7C-58C1-20DFFF72C8F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7EB91C-D13A-7883-F828-39B012F63711}"/>
              </a:ext>
            </a:extLst>
          </p:cNvPr>
          <p:cNvSpPr>
            <a:spLocks noGrp="1"/>
          </p:cNvSpPr>
          <p:nvPr>
            <p:ph idx="1"/>
          </p:nvPr>
        </p:nvSpPr>
        <p:spPr>
          <a:xfrm>
            <a:off x="265546" y="2001116"/>
            <a:ext cx="9959109" cy="4351338"/>
          </a:xfrm>
        </p:spPr>
        <p:txBody>
          <a:bodyPr>
            <a:normAutofit/>
          </a:bodyPr>
          <a:lstStyle/>
          <a:p>
            <a:r>
              <a:rPr lang="uk-UA" sz="3200" dirty="0"/>
              <a:t>Іноді ми думаємо, що якщо ми в церкві або займаємося діяльністю, пов’язаною з церквою, цього достатньо для зв’язку з Ним.</a:t>
            </a:r>
          </a:p>
          <a:p>
            <a:endParaRPr lang="uk-UA" sz="3200" dirty="0"/>
          </a:p>
          <a:p>
            <a:r>
              <a:rPr lang="uk-UA" sz="3200" dirty="0"/>
              <a:t> Але ми можемо бути настільки зайняті церквою, слідопитами, групою прославлення або викладанням суботньої школи, що у нас не залишається часу на особисті стосунки з Ісусом.</a:t>
            </a:r>
          </a:p>
        </p:txBody>
      </p:sp>
      <p:sp>
        <p:nvSpPr>
          <p:cNvPr id="2" name="TextBox 1">
            <a:extLst>
              <a:ext uri="{FF2B5EF4-FFF2-40B4-BE49-F238E27FC236}">
                <a16:creationId xmlns:a16="http://schemas.microsoft.com/office/drawing/2014/main" id="{D80D406A-1407-6221-26A8-19338062ECCB}"/>
              </a:ext>
            </a:extLst>
          </p:cNvPr>
          <p:cNvSpPr txBox="1"/>
          <p:nvPr/>
        </p:nvSpPr>
        <p:spPr>
          <a:xfrm>
            <a:off x="1158069" y="136621"/>
            <a:ext cx="8392425" cy="1446550"/>
          </a:xfrm>
          <a:prstGeom prst="rect">
            <a:avLst/>
          </a:prstGeom>
          <a:noFill/>
        </p:spPr>
        <p:txBody>
          <a:bodyPr wrap="square">
            <a:spAutoFit/>
          </a:bodyPr>
          <a:lstStyle/>
          <a:p>
            <a:pPr algn="ctr"/>
            <a:r>
              <a:rPr lang="uk-UA" sz="4400" b="1" i="1" dirty="0">
                <a:solidFill>
                  <a:schemeClr val="bg1"/>
                </a:solidFill>
                <a:effectLst>
                  <a:outerShdw blurRad="38100" dist="38100" dir="2700000" algn="tl">
                    <a:srgbClr val="000000">
                      <a:alpha val="43137"/>
                    </a:srgbClr>
                  </a:outerShdw>
                </a:effectLst>
                <a:latin typeface="+mj-lt"/>
              </a:rPr>
              <a:t>Перешкоди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Дуже зайняті церквою</a:t>
            </a:r>
            <a:endParaRPr lang="uk-UA" sz="4400" dirty="0">
              <a:latin typeface="+mj-lt"/>
            </a:endParaRPr>
          </a:p>
        </p:txBody>
      </p:sp>
    </p:spTree>
    <p:extLst>
      <p:ext uri="{BB962C8B-B14F-4D97-AF65-F5344CB8AC3E}">
        <p14:creationId xmlns:p14="http://schemas.microsoft.com/office/powerpoint/2010/main" val="672431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43E8807-3772-14CC-61BF-4D41F8BF1AA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EB38D0-1A1E-7328-CCD0-62096611A3ED}"/>
              </a:ext>
            </a:extLst>
          </p:cNvPr>
          <p:cNvSpPr>
            <a:spLocks noGrp="1"/>
          </p:cNvSpPr>
          <p:nvPr>
            <p:ph idx="1"/>
          </p:nvPr>
        </p:nvSpPr>
        <p:spPr>
          <a:xfrm>
            <a:off x="265546" y="2001116"/>
            <a:ext cx="9959109" cy="4351338"/>
          </a:xfrm>
        </p:spPr>
        <p:txBody>
          <a:bodyPr>
            <a:normAutofit/>
          </a:bodyPr>
          <a:lstStyle/>
          <a:p>
            <a:r>
              <a:rPr lang="uk-UA" dirty="0"/>
              <a:t>Але головна причина, через яку ми не чуємо Божого голосу, полягає в тому, що ми не маємо відкритого зв’язку з Ним. </a:t>
            </a:r>
          </a:p>
          <a:p>
            <a:endParaRPr lang="uk-UA" dirty="0"/>
          </a:p>
          <a:p>
            <a:r>
              <a:rPr lang="uk-UA" dirty="0"/>
              <a:t>Чи то через брак часу, проведеного з Ним, читання Його Слова; чи то через брак часу, проведеного в тиші перед Ним; чи то через улюблену непокору, яка забирає більше нашого часу, ніж час, проведений з Ним, ми не пов’язані з Лозою.</a:t>
            </a:r>
          </a:p>
        </p:txBody>
      </p:sp>
      <p:sp>
        <p:nvSpPr>
          <p:cNvPr id="2" name="TextBox 1">
            <a:extLst>
              <a:ext uri="{FF2B5EF4-FFF2-40B4-BE49-F238E27FC236}">
                <a16:creationId xmlns:a16="http://schemas.microsoft.com/office/drawing/2014/main" id="{D88D0D30-2B45-C06E-F53E-A097CC48836F}"/>
              </a:ext>
            </a:extLst>
          </p:cNvPr>
          <p:cNvSpPr txBox="1"/>
          <p:nvPr/>
        </p:nvSpPr>
        <p:spPr>
          <a:xfrm>
            <a:off x="1158069" y="136621"/>
            <a:ext cx="8392425" cy="1446550"/>
          </a:xfrm>
          <a:prstGeom prst="rect">
            <a:avLst/>
          </a:prstGeom>
          <a:noFill/>
        </p:spPr>
        <p:txBody>
          <a:bodyPr wrap="square">
            <a:spAutoFit/>
          </a:bodyPr>
          <a:lstStyle/>
          <a:p>
            <a:pPr algn="ctr"/>
            <a:r>
              <a:rPr lang="uk-UA" sz="4400" b="1" i="1" dirty="0">
                <a:solidFill>
                  <a:schemeClr val="bg1"/>
                </a:solidFill>
                <a:effectLst>
                  <a:outerShdw blurRad="38100" dist="38100" dir="2700000" algn="tl">
                    <a:srgbClr val="000000">
                      <a:alpha val="43137"/>
                    </a:srgbClr>
                  </a:outerShdw>
                </a:effectLst>
                <a:latin typeface="+mj-lt"/>
              </a:rPr>
              <a:t>Перешкоди для слухання:</a:t>
            </a:r>
          </a:p>
          <a:p>
            <a:pPr algn="ctr"/>
            <a:r>
              <a:rPr lang="uk-UA" sz="4400" b="1" i="1" dirty="0">
                <a:solidFill>
                  <a:schemeClr val="bg1"/>
                </a:solidFill>
                <a:effectLst>
                  <a:outerShdw blurRad="38100" dist="38100" dir="2700000" algn="tl">
                    <a:srgbClr val="000000">
                      <a:alpha val="43137"/>
                    </a:srgbClr>
                  </a:outerShdw>
                </a:effectLst>
                <a:latin typeface="+mj-lt"/>
                <a:cs typeface="Times New Roman" panose="02020603050405020304" pitchFamily="18" charset="0"/>
              </a:rPr>
              <a:t>Відсутність зв’язку</a:t>
            </a:r>
            <a:endParaRPr lang="uk-UA" sz="4400" dirty="0">
              <a:latin typeface="+mj-lt"/>
            </a:endParaRPr>
          </a:p>
        </p:txBody>
      </p:sp>
    </p:spTree>
    <p:extLst>
      <p:ext uri="{BB962C8B-B14F-4D97-AF65-F5344CB8AC3E}">
        <p14:creationId xmlns:p14="http://schemas.microsoft.com/office/powerpoint/2010/main" val="650530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EDE9E79-E823-CAB1-9051-7EF0036E0630}"/>
              </a:ext>
            </a:extLst>
          </p:cNvPr>
          <p:cNvSpPr>
            <a:spLocks noGrp="1"/>
          </p:cNvSpPr>
          <p:nvPr>
            <p:ph type="title"/>
          </p:nvPr>
        </p:nvSpPr>
        <p:spPr>
          <a:xfrm>
            <a:off x="265546" y="217344"/>
            <a:ext cx="9959108" cy="1325563"/>
          </a:xfrm>
        </p:spPr>
        <p:txBody>
          <a:bodyPr>
            <a:normAutofit/>
          </a:bodyPr>
          <a:lstStyle/>
          <a:p>
            <a:r>
              <a:rPr lang="uk-UA" b="1" dirty="0"/>
              <a:t>Питання для обговорення</a:t>
            </a:r>
            <a:endParaRPr lang="en-US" dirty="0"/>
          </a:p>
        </p:txBody>
      </p:sp>
      <p:sp>
        <p:nvSpPr>
          <p:cNvPr id="5" name="Content Placeholder 2">
            <a:extLst>
              <a:ext uri="{FF2B5EF4-FFF2-40B4-BE49-F238E27FC236}">
                <a16:creationId xmlns:a16="http://schemas.microsoft.com/office/drawing/2014/main" id="{A2AB0323-BDB9-78A9-DAD5-899044D00AFD}"/>
              </a:ext>
            </a:extLst>
          </p:cNvPr>
          <p:cNvSpPr>
            <a:spLocks noGrp="1"/>
          </p:cNvSpPr>
          <p:nvPr>
            <p:ph idx="1"/>
          </p:nvPr>
        </p:nvSpPr>
        <p:spPr>
          <a:xfrm>
            <a:off x="265546" y="2093494"/>
            <a:ext cx="9959109" cy="4448707"/>
          </a:xfrm>
        </p:spPr>
        <p:txBody>
          <a:bodyPr>
            <a:normAutofit/>
          </a:bodyPr>
          <a:lstStyle/>
          <a:p>
            <a:pPr marL="742950" lvl="0" indent="-742950">
              <a:buFont typeface="+mj-lt"/>
              <a:buAutoNum type="arabicPeriod"/>
            </a:pPr>
            <a:r>
              <a:rPr lang="ru-RU" sz="4400" dirty="0" err="1">
                <a:solidFill>
                  <a:schemeClr val="bg1"/>
                </a:solidFill>
                <a:cs typeface="Times New Roman" panose="02020603050405020304" pitchFamily="18" charset="0"/>
              </a:rPr>
              <a:t>Чи</a:t>
            </a:r>
            <a:r>
              <a:rPr lang="ru-RU" sz="4400" dirty="0">
                <a:solidFill>
                  <a:schemeClr val="bg1"/>
                </a:solidFill>
                <a:cs typeface="Times New Roman" panose="02020603050405020304" pitchFamily="18" charset="0"/>
              </a:rPr>
              <a:t> </a:t>
            </a:r>
            <a:r>
              <a:rPr lang="ru-RU" sz="4400" dirty="0" err="1">
                <a:solidFill>
                  <a:schemeClr val="bg1"/>
                </a:solidFill>
                <a:cs typeface="Times New Roman" panose="02020603050405020304" pitchFamily="18" charset="0"/>
              </a:rPr>
              <a:t>впізнаєте</a:t>
            </a:r>
            <a:r>
              <a:rPr lang="ru-RU" sz="4400" dirty="0">
                <a:solidFill>
                  <a:schemeClr val="bg1"/>
                </a:solidFill>
                <a:cs typeface="Times New Roman" panose="02020603050405020304" pitchFamily="18" charset="0"/>
              </a:rPr>
              <a:t> </a:t>
            </a:r>
            <a:r>
              <a:rPr lang="ru-RU" sz="4400" dirty="0" err="1">
                <a:solidFill>
                  <a:schemeClr val="bg1"/>
                </a:solidFill>
                <a:cs typeface="Times New Roman" panose="02020603050405020304" pitchFamily="18" charset="0"/>
              </a:rPr>
              <a:t>ви</a:t>
            </a:r>
            <a:r>
              <a:rPr lang="ru-RU" sz="4400" dirty="0">
                <a:solidFill>
                  <a:schemeClr val="bg1"/>
                </a:solidFill>
                <a:cs typeface="Times New Roman" panose="02020603050405020304" pitchFamily="18" charset="0"/>
              </a:rPr>
              <a:t> себе в будь-</a:t>
            </a:r>
            <a:r>
              <a:rPr lang="ru-RU" sz="4400" dirty="0" err="1">
                <a:solidFill>
                  <a:schemeClr val="bg1"/>
                </a:solidFill>
                <a:cs typeface="Times New Roman" panose="02020603050405020304" pitchFamily="18" charset="0"/>
              </a:rPr>
              <a:t>якій</a:t>
            </a:r>
            <a:r>
              <a:rPr lang="ru-RU" sz="4400" dirty="0">
                <a:solidFill>
                  <a:schemeClr val="bg1"/>
                </a:solidFill>
                <a:cs typeface="Times New Roman" panose="02020603050405020304" pitchFamily="18" charset="0"/>
              </a:rPr>
              <a:t> з </a:t>
            </a:r>
            <a:r>
              <a:rPr lang="ru-RU" sz="4400" dirty="0" err="1">
                <a:solidFill>
                  <a:schemeClr val="bg1"/>
                </a:solidFill>
                <a:cs typeface="Times New Roman" panose="02020603050405020304" pitchFamily="18" charset="0"/>
              </a:rPr>
              <a:t>п’яти</a:t>
            </a:r>
            <a:r>
              <a:rPr lang="ru-RU" sz="4400" dirty="0">
                <a:solidFill>
                  <a:schemeClr val="bg1"/>
                </a:solidFill>
                <a:cs typeface="Times New Roman" panose="02020603050405020304" pitchFamily="18" charset="0"/>
              </a:rPr>
              <a:t> </a:t>
            </a:r>
            <a:r>
              <a:rPr lang="ru-RU" sz="4400" dirty="0" err="1">
                <a:solidFill>
                  <a:schemeClr val="bg1"/>
                </a:solidFill>
                <a:cs typeface="Times New Roman" panose="02020603050405020304" pitchFamily="18" charset="0"/>
              </a:rPr>
              <a:t>перелічених</a:t>
            </a:r>
            <a:r>
              <a:rPr lang="ru-RU" sz="4400" dirty="0">
                <a:solidFill>
                  <a:schemeClr val="bg1"/>
                </a:solidFill>
                <a:cs typeface="Times New Roman" panose="02020603050405020304" pitchFamily="18" charset="0"/>
              </a:rPr>
              <a:t> </a:t>
            </a:r>
            <a:r>
              <a:rPr lang="ru-RU" sz="4400" dirty="0" err="1">
                <a:solidFill>
                  <a:schemeClr val="bg1"/>
                </a:solidFill>
                <a:cs typeface="Times New Roman" panose="02020603050405020304" pitchFamily="18" charset="0"/>
              </a:rPr>
              <a:t>перешкод</a:t>
            </a:r>
            <a:r>
              <a:rPr lang="ru-RU" sz="4400" dirty="0">
                <a:solidFill>
                  <a:schemeClr val="bg1"/>
                </a:solidFill>
                <a:cs typeface="Times New Roman" panose="02020603050405020304" pitchFamily="18" charset="0"/>
              </a:rPr>
              <a:t>? </a:t>
            </a:r>
          </a:p>
          <a:p>
            <a:pPr marL="742950" lvl="0" indent="-742950">
              <a:buFont typeface="+mj-lt"/>
              <a:buAutoNum type="arabicPeriod"/>
            </a:pPr>
            <a:endParaRPr lang="en-US" sz="4400" dirty="0">
              <a:solidFill>
                <a:schemeClr val="bg1"/>
              </a:solidFill>
              <a:cs typeface="Times New Roman" panose="02020603050405020304" pitchFamily="18" charset="0"/>
            </a:endParaRPr>
          </a:p>
          <a:p>
            <a:pPr marL="742950" lvl="0" indent="-742950">
              <a:buFont typeface="+mj-lt"/>
              <a:buAutoNum type="arabicPeriod"/>
            </a:pPr>
            <a:r>
              <a:rPr lang="ru-RU" sz="4400" dirty="0">
                <a:solidFill>
                  <a:schemeClr val="bg1"/>
                </a:solidFill>
                <a:cs typeface="Times New Roman" panose="02020603050405020304" pitchFamily="18" charset="0"/>
              </a:rPr>
              <a:t>Яка з них є </a:t>
            </a:r>
            <a:r>
              <a:rPr lang="ru-RU" sz="4400" dirty="0" err="1">
                <a:solidFill>
                  <a:schemeClr val="bg1"/>
                </a:solidFill>
                <a:cs typeface="Times New Roman" panose="02020603050405020304" pitchFamily="18" charset="0"/>
              </a:rPr>
              <a:t>найбільш</a:t>
            </a:r>
            <a:r>
              <a:rPr lang="ru-RU" sz="4400" dirty="0">
                <a:solidFill>
                  <a:schemeClr val="bg1"/>
                </a:solidFill>
                <a:cs typeface="Times New Roman" panose="02020603050405020304" pitchFamily="18" charset="0"/>
              </a:rPr>
              <a:t> актуальною для </a:t>
            </a:r>
            <a:r>
              <a:rPr lang="ru-RU" sz="4400" dirty="0" err="1">
                <a:solidFill>
                  <a:schemeClr val="bg1"/>
                </a:solidFill>
                <a:cs typeface="Times New Roman" panose="02020603050405020304" pitchFamily="18" charset="0"/>
              </a:rPr>
              <a:t>вашого</a:t>
            </a:r>
            <a:r>
              <a:rPr lang="ru-RU" sz="4400" dirty="0">
                <a:solidFill>
                  <a:schemeClr val="bg1"/>
                </a:solidFill>
                <a:cs typeface="Times New Roman" panose="02020603050405020304" pitchFamily="18" charset="0"/>
              </a:rPr>
              <a:t> </a:t>
            </a:r>
            <a:r>
              <a:rPr lang="ru-RU" sz="4400" dirty="0" err="1">
                <a:solidFill>
                  <a:schemeClr val="bg1"/>
                </a:solidFill>
                <a:cs typeface="Times New Roman" panose="02020603050405020304" pitchFamily="18" charset="0"/>
              </a:rPr>
              <a:t>життя</a:t>
            </a:r>
            <a:r>
              <a:rPr lang="ru-RU" sz="4400" dirty="0">
                <a:solidFill>
                  <a:schemeClr val="bg1"/>
                </a:solidFill>
                <a:cs typeface="Times New Roman" panose="02020603050405020304" pitchFamily="18" charset="0"/>
              </a:rPr>
              <a:t>?</a:t>
            </a:r>
            <a:endParaRPr lang="pt-BR" sz="4400" dirty="0">
              <a:solidFill>
                <a:schemeClr val="bg1"/>
              </a:solidFill>
            </a:endParaRPr>
          </a:p>
        </p:txBody>
      </p:sp>
    </p:spTree>
    <p:extLst>
      <p:ext uri="{BB962C8B-B14F-4D97-AF65-F5344CB8AC3E}">
        <p14:creationId xmlns:p14="http://schemas.microsoft.com/office/powerpoint/2010/main" val="3031190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518</TotalTime>
  <Words>1766</Words>
  <Application>Microsoft Macintosh PowerPoint</Application>
  <PresentationFormat>Широкоэкранный</PresentationFormat>
  <Paragraphs>112</Paragraphs>
  <Slides>28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28</vt:i4>
      </vt:variant>
    </vt:vector>
  </HeadingPairs>
  <TitlesOfParts>
    <vt:vector size="34" baseType="lpstr">
      <vt:lpstr>Arial</vt:lpstr>
      <vt:lpstr>Calibri</vt:lpstr>
      <vt:lpstr>Calibri Light</vt:lpstr>
      <vt:lpstr>Rastanty Cortez</vt:lpstr>
      <vt:lpstr>Times New Roman</vt:lpstr>
      <vt:lpstr>Office Theme</vt:lpstr>
      <vt:lpstr>Презентация PowerPoint</vt:lpstr>
      <vt:lpstr>Перешкоди для слухання: Зайнятість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Питання для обговорення</vt:lpstr>
      <vt:lpstr>Питання для обговорення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Обговорення в групі</vt:lpstr>
      <vt:lpstr>Презентация PowerPoint</vt:lpstr>
      <vt:lpstr>Відповіді на слухання: Сперечання </vt:lpstr>
      <vt:lpstr>Презентация PowerPoint</vt:lpstr>
      <vt:lpstr>Я зроблю коли. . .</vt:lpstr>
      <vt:lpstr>Питання для обговорення</vt:lpstr>
      <vt:lpstr>Питання для обговорення</vt:lpstr>
      <vt:lpstr>       Висновок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Ірина Бегас</cp:lastModifiedBy>
  <cp:revision>22</cp:revision>
  <dcterms:created xsi:type="dcterms:W3CDTF">2023-02-14T12:16:54Z</dcterms:created>
  <dcterms:modified xsi:type="dcterms:W3CDTF">2026-05-01T16:43:48Z</dcterms:modified>
</cp:coreProperties>
</file>